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3A7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1F4E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F3A7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F4E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F3A7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F3A7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638555" y="705612"/>
            <a:ext cx="7946390" cy="1653539"/>
          </a:xfrm>
          <a:custGeom>
            <a:avLst/>
            <a:gdLst/>
            <a:ahLst/>
            <a:cxnLst/>
            <a:rect l="l" t="t" r="r" b="b"/>
            <a:pathLst>
              <a:path w="7946390" h="1653539">
                <a:moveTo>
                  <a:pt x="7670546" y="0"/>
                </a:moveTo>
                <a:lnTo>
                  <a:pt x="275590" y="0"/>
                </a:lnTo>
                <a:lnTo>
                  <a:pt x="226054" y="4442"/>
                </a:lnTo>
                <a:lnTo>
                  <a:pt x="179430" y="17248"/>
                </a:lnTo>
                <a:lnTo>
                  <a:pt x="136497" y="37639"/>
                </a:lnTo>
                <a:lnTo>
                  <a:pt x="98033" y="64834"/>
                </a:lnTo>
                <a:lnTo>
                  <a:pt x="64817" y="98054"/>
                </a:lnTo>
                <a:lnTo>
                  <a:pt x="37627" y="136520"/>
                </a:lnTo>
                <a:lnTo>
                  <a:pt x="17242" y="179451"/>
                </a:lnTo>
                <a:lnTo>
                  <a:pt x="4440" y="226067"/>
                </a:lnTo>
                <a:lnTo>
                  <a:pt x="0" y="275589"/>
                </a:lnTo>
                <a:lnTo>
                  <a:pt x="0" y="1377950"/>
                </a:lnTo>
                <a:lnTo>
                  <a:pt x="4440" y="1427472"/>
                </a:lnTo>
                <a:lnTo>
                  <a:pt x="17242" y="1474088"/>
                </a:lnTo>
                <a:lnTo>
                  <a:pt x="37627" y="1517019"/>
                </a:lnTo>
                <a:lnTo>
                  <a:pt x="64817" y="1555485"/>
                </a:lnTo>
                <a:lnTo>
                  <a:pt x="98033" y="1588705"/>
                </a:lnTo>
                <a:lnTo>
                  <a:pt x="136497" y="1615900"/>
                </a:lnTo>
                <a:lnTo>
                  <a:pt x="179430" y="1636291"/>
                </a:lnTo>
                <a:lnTo>
                  <a:pt x="226054" y="1649097"/>
                </a:lnTo>
                <a:lnTo>
                  <a:pt x="275590" y="1653539"/>
                </a:lnTo>
                <a:lnTo>
                  <a:pt x="7670546" y="1653539"/>
                </a:lnTo>
                <a:lnTo>
                  <a:pt x="7720068" y="1649097"/>
                </a:lnTo>
                <a:lnTo>
                  <a:pt x="7766684" y="1636291"/>
                </a:lnTo>
                <a:lnTo>
                  <a:pt x="7809615" y="1615900"/>
                </a:lnTo>
                <a:lnTo>
                  <a:pt x="7848081" y="1588705"/>
                </a:lnTo>
                <a:lnTo>
                  <a:pt x="7881301" y="1555485"/>
                </a:lnTo>
                <a:lnTo>
                  <a:pt x="7908496" y="1517019"/>
                </a:lnTo>
                <a:lnTo>
                  <a:pt x="7928887" y="1474088"/>
                </a:lnTo>
                <a:lnTo>
                  <a:pt x="7941693" y="1427472"/>
                </a:lnTo>
                <a:lnTo>
                  <a:pt x="7946136" y="1377950"/>
                </a:lnTo>
                <a:lnTo>
                  <a:pt x="7946136" y="275589"/>
                </a:lnTo>
                <a:lnTo>
                  <a:pt x="7941693" y="226067"/>
                </a:lnTo>
                <a:lnTo>
                  <a:pt x="7928887" y="179451"/>
                </a:lnTo>
                <a:lnTo>
                  <a:pt x="7908496" y="136520"/>
                </a:lnTo>
                <a:lnTo>
                  <a:pt x="7881301" y="98054"/>
                </a:lnTo>
                <a:lnTo>
                  <a:pt x="7848081" y="64834"/>
                </a:lnTo>
                <a:lnTo>
                  <a:pt x="7809615" y="37639"/>
                </a:lnTo>
                <a:lnTo>
                  <a:pt x="7766684" y="17248"/>
                </a:lnTo>
                <a:lnTo>
                  <a:pt x="7720068" y="4442"/>
                </a:lnTo>
                <a:lnTo>
                  <a:pt x="7670546" y="0"/>
                </a:lnTo>
                <a:close/>
              </a:path>
            </a:pathLst>
          </a:custGeom>
          <a:solidFill>
            <a:srgbClr val="DEEBF7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" y="108204"/>
            <a:ext cx="2665476" cy="41147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684" y="108204"/>
            <a:ext cx="323088" cy="336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359" y="3150107"/>
            <a:ext cx="2462784" cy="13959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05076" y="105917"/>
            <a:ext cx="655955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F3A73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87498" y="2056892"/>
            <a:ext cx="4399280" cy="1582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1F4E79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jpg"/><Relationship Id="rId5" Type="http://schemas.openxmlformats.org/officeDocument/2006/relationships/image" Target="../media/image7.jpg"/><Relationship Id="rId6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openxmlformats.org/officeDocument/2006/relationships/image" Target="../media/image24.png"/><Relationship Id="rId7" Type="http://schemas.openxmlformats.org/officeDocument/2006/relationships/image" Target="../media/image25.png"/><Relationship Id="rId8" Type="http://schemas.openxmlformats.org/officeDocument/2006/relationships/image" Target="../media/image26.pn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29.png"/><Relationship Id="rId12" Type="http://schemas.openxmlformats.org/officeDocument/2006/relationships/image" Target="../media/image30.png"/><Relationship Id="rId13" Type="http://schemas.openxmlformats.org/officeDocument/2006/relationships/image" Target="../media/image31.png"/><Relationship Id="rId14" Type="http://schemas.openxmlformats.org/officeDocument/2006/relationships/image" Target="../media/image32.png"/><Relationship Id="rId15" Type="http://schemas.openxmlformats.org/officeDocument/2006/relationships/image" Target="../media/image33.png"/><Relationship Id="rId16" Type="http://schemas.openxmlformats.org/officeDocument/2006/relationships/image" Target="../media/image34.png"/><Relationship Id="rId17" Type="http://schemas.openxmlformats.org/officeDocument/2006/relationships/image" Target="../media/image35.png"/><Relationship Id="rId18" Type="http://schemas.openxmlformats.org/officeDocument/2006/relationships/image" Target="../media/image36.png"/><Relationship Id="rId19" Type="http://schemas.openxmlformats.org/officeDocument/2006/relationships/image" Target="../media/image37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8.jpg"/><Relationship Id="rId5" Type="http://schemas.openxmlformats.org/officeDocument/2006/relationships/image" Target="../media/image39.png"/><Relationship Id="rId6" Type="http://schemas.openxmlformats.org/officeDocument/2006/relationships/image" Target="../media/image40.png"/><Relationship Id="rId7" Type="http://schemas.openxmlformats.org/officeDocument/2006/relationships/image" Target="../media/image41.png"/><Relationship Id="rId8" Type="http://schemas.openxmlformats.org/officeDocument/2006/relationships/hyperlink" Target="https://disk.yandex.ru/i/bFWnwtFnJDdGLQ" TargetMode="External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30.png"/><Relationship Id="rId8" Type="http://schemas.openxmlformats.org/officeDocument/2006/relationships/image" Target="../media/image29.png"/><Relationship Id="rId9" Type="http://schemas.openxmlformats.org/officeDocument/2006/relationships/image" Target="../media/image47.jpg"/><Relationship Id="rId10" Type="http://schemas.openxmlformats.org/officeDocument/2006/relationships/hyperlink" Target="https://gnicpm.ru/articles/informaczionnye-materialy/ofisnaya-gimnastika.html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8.jpg"/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image" Target="../media/image51.jpg"/><Relationship Id="rId6" Type="http://schemas.openxmlformats.org/officeDocument/2006/relationships/image" Target="../media/image52.jpg"/><Relationship Id="rId7" Type="http://schemas.openxmlformats.org/officeDocument/2006/relationships/image" Target="../media/image53.jpg"/><Relationship Id="rId8" Type="http://schemas.openxmlformats.org/officeDocument/2006/relationships/image" Target="../media/image54.jpg"/><Relationship Id="rId9" Type="http://schemas.openxmlformats.org/officeDocument/2006/relationships/image" Target="../media/image55.png"/><Relationship Id="rId10" Type="http://schemas.openxmlformats.org/officeDocument/2006/relationships/image" Target="../media/image56.jpg"/><Relationship Id="rId11" Type="http://schemas.openxmlformats.org/officeDocument/2006/relationships/image" Target="../media/image57.jpg"/><Relationship Id="rId12" Type="http://schemas.openxmlformats.org/officeDocument/2006/relationships/image" Target="../media/image58.jpg"/><Relationship Id="rId13" Type="http://schemas.openxmlformats.org/officeDocument/2006/relationships/image" Target="../media/image59.png"/><Relationship Id="rId14" Type="http://schemas.openxmlformats.org/officeDocument/2006/relationships/image" Target="../media/image60.png"/><Relationship Id="rId15" Type="http://schemas.openxmlformats.org/officeDocument/2006/relationships/image" Target="../media/image61.jpg"/><Relationship Id="rId16" Type="http://schemas.openxmlformats.org/officeDocument/2006/relationships/image" Target="../media/image13.png"/><Relationship Id="rId17" Type="http://schemas.openxmlformats.org/officeDocument/2006/relationships/image" Target="../media/image2.png"/><Relationship Id="rId18" Type="http://schemas.openxmlformats.org/officeDocument/2006/relationships/image" Target="../media/image62.jpg"/><Relationship Id="rId19" Type="http://schemas.openxmlformats.org/officeDocument/2006/relationships/image" Target="../media/image63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14.png"/><Relationship Id="rId6" Type="http://schemas.openxmlformats.org/officeDocument/2006/relationships/image" Target="../media/image1.png"/><Relationship Id="rId7" Type="http://schemas.openxmlformats.org/officeDocument/2006/relationships/image" Target="../media/image67.png"/><Relationship Id="rId8" Type="http://schemas.openxmlformats.org/officeDocument/2006/relationships/hyperlink" Target="https://forms.yandex.ru/u/68f224d090fa7b4eaef47058" TargetMode="External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mamaeva@mail.ru" TargetMode="External"/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6" Type="http://schemas.openxmlformats.org/officeDocument/2006/relationships/image" Target="../media/image71.png"/><Relationship Id="rId7" Type="http://schemas.openxmlformats.org/officeDocument/2006/relationships/image" Target="../media/image2.png"/><Relationship Id="rId8" Type="http://schemas.openxmlformats.org/officeDocument/2006/relationships/image" Target="../media/image1.png"/><Relationship Id="rId9" Type="http://schemas.openxmlformats.org/officeDocument/2006/relationships/hyperlink" Target="mailto:UFA.RCMP@doctorrb.ru" TargetMode="Externa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10.pn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6" Type="http://schemas.openxmlformats.org/officeDocument/2006/relationships/image" Target="../media/image13.png"/><Relationship Id="rId7" Type="http://schemas.openxmlformats.org/officeDocument/2006/relationships/image" Target="../media/image14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Relationship Id="rId4" Type="http://schemas.openxmlformats.org/officeDocument/2006/relationships/image" Target="../media/image17.jpg"/><Relationship Id="rId5" Type="http://schemas.openxmlformats.org/officeDocument/2006/relationships/hyperlink" Target="https://gnicpm.ru/wp-content/uploads/2025/04/rukovodstvo-po-kp-2025-szhatyj.pdf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atriya.gnicpm.ru/calc/" TargetMode="External"/><Relationship Id="rId3" Type="http://schemas.openxmlformats.org/officeDocument/2006/relationships/image" Target="../media/image18.jpg"/><Relationship Id="rId4" Type="http://schemas.openxmlformats.org/officeDocument/2006/relationships/hyperlink" Target="https://atriya.gnicpm.ru/" TargetMode="External"/><Relationship Id="rId5" Type="http://schemas.openxmlformats.org/officeDocument/2006/relationships/image" Target="../media/image19.jpg"/><Relationship Id="rId6" Type="http://schemas.openxmlformats.org/officeDocument/2006/relationships/hyperlink" Target="https://atriya.gnicpm.ru/#Materials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4878489" y="0"/>
            <a:ext cx="4265930" cy="5143500"/>
            <a:chOff x="4878489" y="0"/>
            <a:chExt cx="4265930" cy="514350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08922" y="2567432"/>
              <a:ext cx="98611" cy="107695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78489" y="0"/>
              <a:ext cx="4265510" cy="5143498"/>
            </a:xfrm>
            <a:prstGeom prst="rect">
              <a:avLst/>
            </a:prstGeom>
          </p:spPr>
        </p:pic>
      </p:grpSp>
      <p:sp>
        <p:nvSpPr>
          <p:cNvPr id="5" name="object 5" descr=""/>
          <p:cNvSpPr txBox="1"/>
          <p:nvPr/>
        </p:nvSpPr>
        <p:spPr>
          <a:xfrm>
            <a:off x="3778758" y="3288868"/>
            <a:ext cx="5140325" cy="169100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001F5F"/>
                </a:solidFill>
                <a:latin typeface="Verdana"/>
                <a:cs typeface="Verdana"/>
              </a:rPr>
              <a:t>Мамаева</a:t>
            </a:r>
            <a:r>
              <a:rPr dirty="0" sz="1600" spc="-50" b="1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001F5F"/>
                </a:solidFill>
                <a:latin typeface="Verdana"/>
                <a:cs typeface="Verdana"/>
              </a:rPr>
              <a:t>Алиса</a:t>
            </a:r>
            <a:r>
              <a:rPr dirty="0" sz="1600" spc="-50" b="1">
                <a:solidFill>
                  <a:srgbClr val="001F5F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001F5F"/>
                </a:solidFill>
                <a:latin typeface="Verdana"/>
                <a:cs typeface="Verdana"/>
              </a:rPr>
              <a:t>Вилориковна</a:t>
            </a:r>
            <a:endParaRPr sz="1600">
              <a:latin typeface="Verdana"/>
              <a:cs typeface="Verdana"/>
            </a:endParaRPr>
          </a:p>
          <a:p>
            <a:pPr marL="31750">
              <a:lnSpc>
                <a:spcPct val="100000"/>
              </a:lnSpc>
              <a:spcBef>
                <a:spcPts val="1110"/>
              </a:spcBef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Главный</a:t>
            </a:r>
            <a:r>
              <a:rPr dirty="0" sz="14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20">
                <a:solidFill>
                  <a:srgbClr val="1F3A73"/>
                </a:solidFill>
                <a:latin typeface="Verdana"/>
                <a:cs typeface="Verdana"/>
              </a:rPr>
              <a:t>врач</a:t>
            </a:r>
            <a:endParaRPr sz="1400">
              <a:latin typeface="Verdana"/>
              <a:cs typeface="Verdana"/>
            </a:endParaRPr>
          </a:p>
          <a:p>
            <a:pPr marL="31750" marR="5080">
              <a:lnSpc>
                <a:spcPct val="100000"/>
              </a:lnSpc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ГБУЗ</a:t>
            </a:r>
            <a:r>
              <a:rPr dirty="0" sz="14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Республиканский</a:t>
            </a:r>
            <a:r>
              <a:rPr dirty="0" sz="14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центр</a:t>
            </a:r>
            <a:r>
              <a:rPr dirty="0" sz="14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общественного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здоровья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4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медицинской</a:t>
            </a:r>
            <a:r>
              <a:rPr dirty="0" sz="14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профилактики,</a:t>
            </a:r>
            <a:r>
              <a:rPr dirty="0" sz="14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к.м.н.,</a:t>
            </a:r>
            <a:endParaRPr sz="1400">
              <a:latin typeface="Verdana"/>
              <a:cs typeface="Verdana"/>
            </a:endParaRPr>
          </a:p>
          <a:p>
            <a:pPr marL="3175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Главный</a:t>
            </a:r>
            <a:r>
              <a:rPr dirty="0" sz="14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внештатный</a:t>
            </a:r>
            <a:r>
              <a:rPr dirty="0" sz="14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специалист</a:t>
            </a:r>
            <a:endParaRPr sz="1400">
              <a:latin typeface="Verdana"/>
              <a:cs typeface="Verdana"/>
            </a:endParaRPr>
          </a:p>
          <a:p>
            <a:pPr marL="31750" marR="795020">
              <a:lnSpc>
                <a:spcPct val="100000"/>
              </a:lnSpc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</a:t>
            </a:r>
            <a:r>
              <a:rPr dirty="0" sz="14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общественному</a:t>
            </a:r>
            <a:r>
              <a:rPr dirty="0" sz="14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здоровью,</a:t>
            </a:r>
            <a:r>
              <a:rPr dirty="0" sz="14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муниципальным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4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корпоративным</a:t>
            </a:r>
            <a:r>
              <a:rPr dirty="0" sz="1400" spc="-8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программам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5173" y="1739341"/>
            <a:ext cx="666369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F4E79"/>
                </a:solidFill>
              </a:rPr>
              <a:t>Внедрение</a:t>
            </a:r>
            <a:r>
              <a:rPr dirty="0" spc="-120">
                <a:solidFill>
                  <a:srgbClr val="1F4E79"/>
                </a:solidFill>
              </a:rPr>
              <a:t> </a:t>
            </a:r>
            <a:r>
              <a:rPr dirty="0">
                <a:solidFill>
                  <a:srgbClr val="1F4E79"/>
                </a:solidFill>
              </a:rPr>
              <a:t>корпоративных</a:t>
            </a:r>
            <a:r>
              <a:rPr dirty="0" spc="-114">
                <a:solidFill>
                  <a:srgbClr val="1F4E79"/>
                </a:solidFill>
              </a:rPr>
              <a:t> </a:t>
            </a:r>
            <a:r>
              <a:rPr dirty="0">
                <a:solidFill>
                  <a:srgbClr val="1F4E79"/>
                </a:solidFill>
              </a:rPr>
              <a:t>программ</a:t>
            </a:r>
            <a:r>
              <a:rPr dirty="0" spc="-120">
                <a:solidFill>
                  <a:srgbClr val="1F4E79"/>
                </a:solidFill>
              </a:rPr>
              <a:t> </a:t>
            </a:r>
            <a:r>
              <a:rPr dirty="0" spc="-10">
                <a:solidFill>
                  <a:srgbClr val="1F4E79"/>
                </a:solidFill>
              </a:rPr>
              <a:t>укрепления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>
                <a:solidFill>
                  <a:srgbClr val="1F4E79"/>
                </a:solidFill>
              </a:rPr>
              <a:t>здоровья</a:t>
            </a:r>
            <a:r>
              <a:rPr dirty="0" spc="-110">
                <a:solidFill>
                  <a:srgbClr val="1F4E79"/>
                </a:solidFill>
              </a:rPr>
              <a:t> </a:t>
            </a:r>
            <a:r>
              <a:rPr dirty="0" spc="-10">
                <a:solidFill>
                  <a:srgbClr val="1F4E79"/>
                </a:solidFill>
              </a:rPr>
              <a:t>работников</a:t>
            </a:r>
          </a:p>
        </p:txBody>
      </p:sp>
      <p:sp>
        <p:nvSpPr>
          <p:cNvPr id="7" name="object 7" descr=""/>
          <p:cNvSpPr txBox="1"/>
          <p:nvPr/>
        </p:nvSpPr>
        <p:spPr>
          <a:xfrm>
            <a:off x="195173" y="2288539"/>
            <a:ext cx="572071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4E79"/>
                </a:solidFill>
                <a:latin typeface="Verdana"/>
                <a:cs typeface="Verdana"/>
              </a:rPr>
              <a:t>в</a:t>
            </a:r>
            <a:r>
              <a:rPr dirty="0" sz="1800" spc="-100" b="1">
                <a:solidFill>
                  <a:srgbClr val="1F4E79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E79"/>
                </a:solidFill>
                <a:latin typeface="Verdana"/>
                <a:cs typeface="Verdana"/>
              </a:rPr>
              <a:t>организациях</a:t>
            </a:r>
            <a:r>
              <a:rPr dirty="0" sz="1800" spc="-70" b="1">
                <a:solidFill>
                  <a:srgbClr val="1F4E79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E79"/>
                </a:solidFill>
                <a:latin typeface="Verdana"/>
                <a:cs typeface="Verdana"/>
              </a:rPr>
              <a:t>Республики</a:t>
            </a:r>
            <a:r>
              <a:rPr dirty="0" sz="1800" spc="-95" b="1">
                <a:solidFill>
                  <a:srgbClr val="1F4E79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4E79"/>
                </a:solidFill>
                <a:latin typeface="Verdana"/>
                <a:cs typeface="Verdana"/>
              </a:rPr>
              <a:t>Башкортостан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58685" y="141280"/>
            <a:ext cx="640757" cy="60832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8968" y="245055"/>
            <a:ext cx="1222238" cy="344915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72155" y="109728"/>
            <a:ext cx="661416" cy="6492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6541007" y="1021080"/>
            <a:ext cx="2374900" cy="958850"/>
            <a:chOff x="6541007" y="1021080"/>
            <a:chExt cx="2374900" cy="9588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41007" y="1021080"/>
              <a:ext cx="2374392" cy="95859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86727" y="1046988"/>
              <a:ext cx="2282952" cy="867156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6586727" y="1046988"/>
              <a:ext cx="2283460" cy="867410"/>
            </a:xfrm>
            <a:custGeom>
              <a:avLst/>
              <a:gdLst/>
              <a:ahLst/>
              <a:cxnLst/>
              <a:rect l="l" t="t" r="r" b="b"/>
              <a:pathLst>
                <a:path w="2283459" h="867410">
                  <a:moveTo>
                    <a:pt x="0" y="144525"/>
                  </a:moveTo>
                  <a:lnTo>
                    <a:pt x="7374" y="98868"/>
                  </a:lnTo>
                  <a:lnTo>
                    <a:pt x="27903" y="59198"/>
                  </a:lnTo>
                  <a:lnTo>
                    <a:pt x="59198" y="27903"/>
                  </a:lnTo>
                  <a:lnTo>
                    <a:pt x="98868" y="7374"/>
                  </a:lnTo>
                  <a:lnTo>
                    <a:pt x="144525" y="0"/>
                  </a:lnTo>
                  <a:lnTo>
                    <a:pt x="2138426" y="0"/>
                  </a:lnTo>
                  <a:lnTo>
                    <a:pt x="2184083" y="7374"/>
                  </a:lnTo>
                  <a:lnTo>
                    <a:pt x="2223753" y="27903"/>
                  </a:lnTo>
                  <a:lnTo>
                    <a:pt x="2255048" y="59198"/>
                  </a:lnTo>
                  <a:lnTo>
                    <a:pt x="2275577" y="98868"/>
                  </a:lnTo>
                  <a:lnTo>
                    <a:pt x="2282952" y="144525"/>
                  </a:lnTo>
                  <a:lnTo>
                    <a:pt x="2282952" y="722629"/>
                  </a:lnTo>
                  <a:lnTo>
                    <a:pt x="2275577" y="768287"/>
                  </a:lnTo>
                  <a:lnTo>
                    <a:pt x="2255048" y="807957"/>
                  </a:lnTo>
                  <a:lnTo>
                    <a:pt x="2223753" y="839252"/>
                  </a:lnTo>
                  <a:lnTo>
                    <a:pt x="2184083" y="859781"/>
                  </a:lnTo>
                  <a:lnTo>
                    <a:pt x="2138426" y="867156"/>
                  </a:lnTo>
                  <a:lnTo>
                    <a:pt x="144525" y="867156"/>
                  </a:lnTo>
                  <a:lnTo>
                    <a:pt x="98868" y="859781"/>
                  </a:lnTo>
                  <a:lnTo>
                    <a:pt x="59198" y="839252"/>
                  </a:lnTo>
                  <a:lnTo>
                    <a:pt x="27903" y="807957"/>
                  </a:lnTo>
                  <a:lnTo>
                    <a:pt x="7374" y="768287"/>
                  </a:lnTo>
                  <a:lnTo>
                    <a:pt x="0" y="722629"/>
                  </a:lnTo>
                  <a:lnTo>
                    <a:pt x="0" y="144525"/>
                  </a:lnTo>
                  <a:close/>
                </a:path>
              </a:pathLst>
            </a:custGeom>
            <a:ln w="6096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6" name="object 6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28790" y="3214497"/>
            <a:ext cx="187959" cy="217804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31835" y="3233166"/>
            <a:ext cx="149860" cy="200406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85332" y="3205988"/>
            <a:ext cx="157860" cy="231648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581390" y="3205352"/>
            <a:ext cx="178434" cy="206883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70916" y="3210179"/>
            <a:ext cx="197027" cy="251332"/>
          </a:xfrm>
          <a:prstGeom prst="rect">
            <a:avLst/>
          </a:prstGeom>
        </p:spPr>
      </p:pic>
      <p:sp>
        <p:nvSpPr>
          <p:cNvPr id="11" name="object 11" descr=""/>
          <p:cNvSpPr/>
          <p:nvPr/>
        </p:nvSpPr>
        <p:spPr>
          <a:xfrm>
            <a:off x="3109976" y="3207257"/>
            <a:ext cx="200660" cy="268605"/>
          </a:xfrm>
          <a:custGeom>
            <a:avLst/>
            <a:gdLst/>
            <a:ahLst/>
            <a:cxnLst/>
            <a:rect l="l" t="t" r="r" b="b"/>
            <a:pathLst>
              <a:path w="200660" h="268604">
                <a:moveTo>
                  <a:pt x="150178" y="210880"/>
                </a:moveTo>
                <a:lnTo>
                  <a:pt x="124587" y="229743"/>
                </a:lnTo>
                <a:lnTo>
                  <a:pt x="200533" y="268478"/>
                </a:lnTo>
                <a:lnTo>
                  <a:pt x="192291" y="221106"/>
                </a:lnTo>
                <a:lnTo>
                  <a:pt x="157734" y="221106"/>
                </a:lnTo>
                <a:lnTo>
                  <a:pt x="150178" y="210880"/>
                </a:lnTo>
                <a:close/>
              </a:path>
              <a:path w="200660" h="268604">
                <a:moveTo>
                  <a:pt x="160343" y="203388"/>
                </a:moveTo>
                <a:lnTo>
                  <a:pt x="150178" y="210880"/>
                </a:lnTo>
                <a:lnTo>
                  <a:pt x="157734" y="221106"/>
                </a:lnTo>
                <a:lnTo>
                  <a:pt x="167894" y="213614"/>
                </a:lnTo>
                <a:lnTo>
                  <a:pt x="160343" y="203388"/>
                </a:lnTo>
                <a:close/>
              </a:path>
              <a:path w="200660" h="268604">
                <a:moveTo>
                  <a:pt x="185927" y="184531"/>
                </a:moveTo>
                <a:lnTo>
                  <a:pt x="160343" y="203388"/>
                </a:lnTo>
                <a:lnTo>
                  <a:pt x="167894" y="213614"/>
                </a:lnTo>
                <a:lnTo>
                  <a:pt x="157734" y="221106"/>
                </a:lnTo>
                <a:lnTo>
                  <a:pt x="192291" y="221106"/>
                </a:lnTo>
                <a:lnTo>
                  <a:pt x="185927" y="184531"/>
                </a:lnTo>
                <a:close/>
              </a:path>
              <a:path w="200660" h="268604">
                <a:moveTo>
                  <a:pt x="10160" y="0"/>
                </a:moveTo>
                <a:lnTo>
                  <a:pt x="0" y="7619"/>
                </a:lnTo>
                <a:lnTo>
                  <a:pt x="150178" y="210880"/>
                </a:lnTo>
                <a:lnTo>
                  <a:pt x="160343" y="203388"/>
                </a:lnTo>
                <a:lnTo>
                  <a:pt x="10160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/>
          <p:nvPr/>
        </p:nvSpPr>
        <p:spPr>
          <a:xfrm>
            <a:off x="2395727" y="3187700"/>
            <a:ext cx="181610" cy="268605"/>
          </a:xfrm>
          <a:custGeom>
            <a:avLst/>
            <a:gdLst/>
            <a:ahLst/>
            <a:cxnLst/>
            <a:rect l="l" t="t" r="r" b="b"/>
            <a:pathLst>
              <a:path w="181610" h="268604">
                <a:moveTo>
                  <a:pt x="10414" y="183642"/>
                </a:moveTo>
                <a:lnTo>
                  <a:pt x="0" y="268224"/>
                </a:lnTo>
                <a:lnTo>
                  <a:pt x="73914" y="225806"/>
                </a:lnTo>
                <a:lnTo>
                  <a:pt x="63394" y="218820"/>
                </a:lnTo>
                <a:lnTo>
                  <a:pt x="40386" y="218820"/>
                </a:lnTo>
                <a:lnTo>
                  <a:pt x="29845" y="211836"/>
                </a:lnTo>
                <a:lnTo>
                  <a:pt x="36898" y="201227"/>
                </a:lnTo>
                <a:lnTo>
                  <a:pt x="10414" y="183642"/>
                </a:lnTo>
                <a:close/>
              </a:path>
              <a:path w="181610" h="268604">
                <a:moveTo>
                  <a:pt x="36898" y="201227"/>
                </a:moveTo>
                <a:lnTo>
                  <a:pt x="29845" y="211836"/>
                </a:lnTo>
                <a:lnTo>
                  <a:pt x="40386" y="218820"/>
                </a:lnTo>
                <a:lnTo>
                  <a:pt x="47435" y="208224"/>
                </a:lnTo>
                <a:lnTo>
                  <a:pt x="36898" y="201227"/>
                </a:lnTo>
                <a:close/>
              </a:path>
              <a:path w="181610" h="268604">
                <a:moveTo>
                  <a:pt x="47435" y="208224"/>
                </a:moveTo>
                <a:lnTo>
                  <a:pt x="40386" y="218820"/>
                </a:lnTo>
                <a:lnTo>
                  <a:pt x="63394" y="218820"/>
                </a:lnTo>
                <a:lnTo>
                  <a:pt x="47435" y="208224"/>
                </a:lnTo>
                <a:close/>
              </a:path>
              <a:path w="181610" h="268604">
                <a:moveTo>
                  <a:pt x="170688" y="0"/>
                </a:moveTo>
                <a:lnTo>
                  <a:pt x="36898" y="201227"/>
                </a:lnTo>
                <a:lnTo>
                  <a:pt x="47435" y="208224"/>
                </a:lnTo>
                <a:lnTo>
                  <a:pt x="181229" y="7112"/>
                </a:lnTo>
                <a:lnTo>
                  <a:pt x="170688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/>
          <p:nvPr/>
        </p:nvSpPr>
        <p:spPr>
          <a:xfrm>
            <a:off x="1040891" y="2532888"/>
            <a:ext cx="683260" cy="196850"/>
          </a:xfrm>
          <a:custGeom>
            <a:avLst/>
            <a:gdLst/>
            <a:ahLst/>
            <a:cxnLst/>
            <a:rect l="l" t="t" r="r" b="b"/>
            <a:pathLst>
              <a:path w="683260" h="196850">
                <a:moveTo>
                  <a:pt x="64566" y="122428"/>
                </a:moveTo>
                <a:lnTo>
                  <a:pt x="0" y="178054"/>
                </a:lnTo>
                <a:lnTo>
                  <a:pt x="83210" y="196342"/>
                </a:lnTo>
                <a:lnTo>
                  <a:pt x="76227" y="168656"/>
                </a:lnTo>
                <a:lnTo>
                  <a:pt x="63119" y="168656"/>
                </a:lnTo>
                <a:lnTo>
                  <a:pt x="60020" y="156337"/>
                </a:lnTo>
                <a:lnTo>
                  <a:pt x="72336" y="153230"/>
                </a:lnTo>
                <a:lnTo>
                  <a:pt x="64566" y="122428"/>
                </a:lnTo>
                <a:close/>
              </a:path>
              <a:path w="683260" h="196850">
                <a:moveTo>
                  <a:pt x="72336" y="153230"/>
                </a:moveTo>
                <a:lnTo>
                  <a:pt x="60020" y="156337"/>
                </a:lnTo>
                <a:lnTo>
                  <a:pt x="63119" y="168656"/>
                </a:lnTo>
                <a:lnTo>
                  <a:pt x="75442" y="165545"/>
                </a:lnTo>
                <a:lnTo>
                  <a:pt x="72336" y="153230"/>
                </a:lnTo>
                <a:close/>
              </a:path>
              <a:path w="683260" h="196850">
                <a:moveTo>
                  <a:pt x="75442" y="165545"/>
                </a:moveTo>
                <a:lnTo>
                  <a:pt x="63119" y="168656"/>
                </a:lnTo>
                <a:lnTo>
                  <a:pt x="76227" y="168656"/>
                </a:lnTo>
                <a:lnTo>
                  <a:pt x="75442" y="165545"/>
                </a:lnTo>
                <a:close/>
              </a:path>
              <a:path w="683260" h="196850">
                <a:moveTo>
                  <a:pt x="679831" y="0"/>
                </a:moveTo>
                <a:lnTo>
                  <a:pt x="72336" y="153230"/>
                </a:lnTo>
                <a:lnTo>
                  <a:pt x="75442" y="165545"/>
                </a:lnTo>
                <a:lnTo>
                  <a:pt x="683006" y="12192"/>
                </a:lnTo>
                <a:lnTo>
                  <a:pt x="679831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1943226" y="2532760"/>
            <a:ext cx="715645" cy="194310"/>
          </a:xfrm>
          <a:custGeom>
            <a:avLst/>
            <a:gdLst/>
            <a:ahLst/>
            <a:cxnLst/>
            <a:rect l="l" t="t" r="r" b="b"/>
            <a:pathLst>
              <a:path w="715644" h="194310">
                <a:moveTo>
                  <a:pt x="640035" y="163328"/>
                </a:moveTo>
                <a:lnTo>
                  <a:pt x="632714" y="194309"/>
                </a:lnTo>
                <a:lnTo>
                  <a:pt x="715645" y="174751"/>
                </a:lnTo>
                <a:lnTo>
                  <a:pt x="705453" y="166243"/>
                </a:lnTo>
                <a:lnTo>
                  <a:pt x="652399" y="166243"/>
                </a:lnTo>
                <a:lnTo>
                  <a:pt x="640035" y="163328"/>
                </a:lnTo>
                <a:close/>
              </a:path>
              <a:path w="715644" h="194310">
                <a:moveTo>
                  <a:pt x="642946" y="151005"/>
                </a:moveTo>
                <a:lnTo>
                  <a:pt x="640035" y="163328"/>
                </a:lnTo>
                <a:lnTo>
                  <a:pt x="652399" y="166243"/>
                </a:lnTo>
                <a:lnTo>
                  <a:pt x="655320" y="153924"/>
                </a:lnTo>
                <a:lnTo>
                  <a:pt x="642946" y="151005"/>
                </a:lnTo>
                <a:close/>
              </a:path>
              <a:path w="715644" h="194310">
                <a:moveTo>
                  <a:pt x="650240" y="120141"/>
                </a:moveTo>
                <a:lnTo>
                  <a:pt x="642946" y="151005"/>
                </a:lnTo>
                <a:lnTo>
                  <a:pt x="655320" y="153924"/>
                </a:lnTo>
                <a:lnTo>
                  <a:pt x="652399" y="166243"/>
                </a:lnTo>
                <a:lnTo>
                  <a:pt x="705453" y="166243"/>
                </a:lnTo>
                <a:lnTo>
                  <a:pt x="650240" y="120141"/>
                </a:lnTo>
                <a:close/>
              </a:path>
              <a:path w="715644" h="194310">
                <a:moveTo>
                  <a:pt x="2793" y="0"/>
                </a:moveTo>
                <a:lnTo>
                  <a:pt x="0" y="12445"/>
                </a:lnTo>
                <a:lnTo>
                  <a:pt x="640035" y="163328"/>
                </a:lnTo>
                <a:lnTo>
                  <a:pt x="642946" y="151005"/>
                </a:lnTo>
                <a:lnTo>
                  <a:pt x="2793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/>
          <p:nvPr/>
        </p:nvSpPr>
        <p:spPr>
          <a:xfrm>
            <a:off x="7486015" y="2560192"/>
            <a:ext cx="669925" cy="183515"/>
          </a:xfrm>
          <a:custGeom>
            <a:avLst/>
            <a:gdLst/>
            <a:ahLst/>
            <a:cxnLst/>
            <a:rect l="l" t="t" r="r" b="b"/>
            <a:pathLst>
              <a:path w="669925" h="183514">
                <a:moveTo>
                  <a:pt x="593904" y="152276"/>
                </a:moveTo>
                <a:lnTo>
                  <a:pt x="586612" y="183133"/>
                </a:lnTo>
                <a:lnTo>
                  <a:pt x="669543" y="163575"/>
                </a:lnTo>
                <a:lnTo>
                  <a:pt x="659505" y="155194"/>
                </a:lnTo>
                <a:lnTo>
                  <a:pt x="606298" y="155194"/>
                </a:lnTo>
                <a:lnTo>
                  <a:pt x="593904" y="152276"/>
                </a:lnTo>
                <a:close/>
              </a:path>
              <a:path w="669925" h="183514">
                <a:moveTo>
                  <a:pt x="596816" y="139952"/>
                </a:moveTo>
                <a:lnTo>
                  <a:pt x="593904" y="152276"/>
                </a:lnTo>
                <a:lnTo>
                  <a:pt x="606298" y="155194"/>
                </a:lnTo>
                <a:lnTo>
                  <a:pt x="609218" y="142875"/>
                </a:lnTo>
                <a:lnTo>
                  <a:pt x="596816" y="139952"/>
                </a:lnTo>
                <a:close/>
              </a:path>
              <a:path w="669925" h="183514">
                <a:moveTo>
                  <a:pt x="604138" y="108965"/>
                </a:moveTo>
                <a:lnTo>
                  <a:pt x="596816" y="139952"/>
                </a:lnTo>
                <a:lnTo>
                  <a:pt x="609218" y="142875"/>
                </a:lnTo>
                <a:lnTo>
                  <a:pt x="606298" y="155194"/>
                </a:lnTo>
                <a:lnTo>
                  <a:pt x="659505" y="155194"/>
                </a:lnTo>
                <a:lnTo>
                  <a:pt x="604138" y="108965"/>
                </a:lnTo>
                <a:close/>
              </a:path>
              <a:path w="669925" h="183514">
                <a:moveTo>
                  <a:pt x="2793" y="0"/>
                </a:moveTo>
                <a:lnTo>
                  <a:pt x="0" y="12445"/>
                </a:lnTo>
                <a:lnTo>
                  <a:pt x="593904" y="152276"/>
                </a:lnTo>
                <a:lnTo>
                  <a:pt x="596816" y="139952"/>
                </a:lnTo>
                <a:lnTo>
                  <a:pt x="2793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6" name="object 16" descr=""/>
          <p:cNvGrpSpPr/>
          <p:nvPr/>
        </p:nvGrpSpPr>
        <p:grpSpPr>
          <a:xfrm>
            <a:off x="5594096" y="1920239"/>
            <a:ext cx="2120900" cy="1332230"/>
            <a:chOff x="5594096" y="1920239"/>
            <a:chExt cx="2120900" cy="1332230"/>
          </a:xfrm>
        </p:grpSpPr>
        <p:sp>
          <p:nvSpPr>
            <p:cNvPr id="17" name="object 17" descr=""/>
            <p:cNvSpPr/>
            <p:nvPr/>
          </p:nvSpPr>
          <p:spPr>
            <a:xfrm>
              <a:off x="5594096" y="2035809"/>
              <a:ext cx="1589405" cy="709930"/>
            </a:xfrm>
            <a:custGeom>
              <a:avLst/>
              <a:gdLst/>
              <a:ahLst/>
              <a:cxnLst/>
              <a:rect l="l" t="t" r="r" b="b"/>
              <a:pathLst>
                <a:path w="1589404" h="709930">
                  <a:moveTo>
                    <a:pt x="1388872" y="107696"/>
                  </a:moveTo>
                  <a:lnTo>
                    <a:pt x="1329309" y="107696"/>
                  </a:lnTo>
                  <a:lnTo>
                    <a:pt x="1316659" y="107696"/>
                  </a:lnTo>
                  <a:lnTo>
                    <a:pt x="1314450" y="138430"/>
                  </a:lnTo>
                  <a:lnTo>
                    <a:pt x="1388872" y="107696"/>
                  </a:lnTo>
                  <a:close/>
                </a:path>
                <a:path w="1589404" h="709930">
                  <a:moveTo>
                    <a:pt x="1393190" y="105918"/>
                  </a:moveTo>
                  <a:lnTo>
                    <a:pt x="1319911" y="62484"/>
                  </a:lnTo>
                  <a:lnTo>
                    <a:pt x="1317637" y="94094"/>
                  </a:lnTo>
                  <a:lnTo>
                    <a:pt x="1016" y="0"/>
                  </a:lnTo>
                  <a:lnTo>
                    <a:pt x="0" y="12700"/>
                  </a:lnTo>
                  <a:lnTo>
                    <a:pt x="1316723" y="106807"/>
                  </a:lnTo>
                  <a:lnTo>
                    <a:pt x="1329372" y="106807"/>
                  </a:lnTo>
                  <a:lnTo>
                    <a:pt x="1391056" y="106807"/>
                  </a:lnTo>
                  <a:lnTo>
                    <a:pt x="1393190" y="105918"/>
                  </a:lnTo>
                  <a:close/>
                </a:path>
                <a:path w="1589404" h="709930">
                  <a:moveTo>
                    <a:pt x="1589278" y="526034"/>
                  </a:moveTo>
                  <a:lnTo>
                    <a:pt x="1585468" y="513842"/>
                  </a:lnTo>
                  <a:lnTo>
                    <a:pt x="1104430" y="667588"/>
                  </a:lnTo>
                  <a:lnTo>
                    <a:pt x="1094740" y="637286"/>
                  </a:lnTo>
                  <a:lnTo>
                    <a:pt x="1033780" y="696849"/>
                  </a:lnTo>
                  <a:lnTo>
                    <a:pt x="1117981" y="709930"/>
                  </a:lnTo>
                  <a:lnTo>
                    <a:pt x="1109522" y="683514"/>
                  </a:lnTo>
                  <a:lnTo>
                    <a:pt x="1108278" y="679640"/>
                  </a:lnTo>
                  <a:lnTo>
                    <a:pt x="1589278" y="526034"/>
                  </a:lnTo>
                  <a:close/>
                </a:path>
              </a:pathLst>
            </a:custGeom>
            <a:solidFill>
              <a:srgbClr val="4343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011924" y="1920239"/>
              <a:ext cx="702564" cy="701040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45352" y="2653283"/>
              <a:ext cx="598931" cy="598932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581050" y="487171"/>
            <a:ext cx="77482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F4E79"/>
                </a:solidFill>
                <a:latin typeface="Times New Roman"/>
                <a:cs typeface="Times New Roman"/>
              </a:rPr>
              <a:t>РЕАЛИЗАЦИЯ</a:t>
            </a:r>
            <a:r>
              <a:rPr dirty="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>
                <a:solidFill>
                  <a:srgbClr val="1F4E79"/>
                </a:solidFill>
                <a:latin typeface="Times New Roman"/>
                <a:cs typeface="Times New Roman"/>
              </a:rPr>
              <a:t>МЕРОПРИЯТИЙ</a:t>
            </a:r>
            <a:r>
              <a:rPr dirty="0" spc="-4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pc="-40">
                <a:solidFill>
                  <a:srgbClr val="1F4E79"/>
                </a:solidFill>
                <a:latin typeface="Times New Roman"/>
                <a:cs typeface="Times New Roman"/>
              </a:rPr>
              <a:t>КОРПОРАТИВНОЙ</a:t>
            </a:r>
            <a:r>
              <a:rPr dirty="0" spc="-6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pc="-35">
                <a:solidFill>
                  <a:srgbClr val="1F4E79"/>
                </a:solidFill>
                <a:latin typeface="Times New Roman"/>
                <a:cs typeface="Times New Roman"/>
              </a:rPr>
              <a:t>ПРОГРАММЫ</a:t>
            </a:r>
            <a:r>
              <a:rPr dirty="0" spc="-3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pc="-25">
                <a:solidFill>
                  <a:srgbClr val="1F4E79"/>
                </a:solidFill>
                <a:latin typeface="Times New Roman"/>
                <a:cs typeface="Times New Roman"/>
              </a:rPr>
              <a:t>ПО</a:t>
            </a:r>
          </a:p>
          <a:p>
            <a:pPr algn="ctr" marL="3175">
              <a:lnSpc>
                <a:spcPct val="100000"/>
              </a:lnSpc>
            </a:pPr>
            <a:r>
              <a:rPr dirty="0">
                <a:solidFill>
                  <a:srgbClr val="1F4E79"/>
                </a:solidFill>
                <a:latin typeface="Times New Roman"/>
                <a:cs typeface="Times New Roman"/>
              </a:rPr>
              <a:t>УКРЕПЛЕНИЮ</a:t>
            </a:r>
            <a:r>
              <a:rPr dirty="0" spc="-6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pc="-25">
                <a:solidFill>
                  <a:srgbClr val="1F4E79"/>
                </a:solidFill>
                <a:latin typeface="Times New Roman"/>
                <a:cs typeface="Times New Roman"/>
              </a:rPr>
              <a:t>ЗДОРОВЬЯ</a:t>
            </a:r>
            <a:r>
              <a:rPr dirty="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pc="-10">
                <a:solidFill>
                  <a:srgbClr val="1F4E79"/>
                </a:solidFill>
                <a:latin typeface="Times New Roman"/>
                <a:cs typeface="Times New Roman"/>
              </a:rPr>
              <a:t>СОТРУДНИКОВ</a:t>
            </a:r>
          </a:p>
        </p:txBody>
      </p:sp>
      <p:grpSp>
        <p:nvGrpSpPr>
          <p:cNvPr id="21" name="object 21" descr=""/>
          <p:cNvGrpSpPr/>
          <p:nvPr/>
        </p:nvGrpSpPr>
        <p:grpSpPr>
          <a:xfrm>
            <a:off x="126492" y="62484"/>
            <a:ext cx="3154680" cy="452755"/>
            <a:chOff x="126492" y="62484"/>
            <a:chExt cx="3154680" cy="452755"/>
          </a:xfrm>
        </p:grpSpPr>
        <p:pic>
          <p:nvPicPr>
            <p:cNvPr id="22" name="object 22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6492" y="62484"/>
              <a:ext cx="406908" cy="425196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3400" y="121919"/>
              <a:ext cx="2747772" cy="393191"/>
            </a:xfrm>
            <a:prstGeom prst="rect">
              <a:avLst/>
            </a:prstGeom>
          </p:spPr>
        </p:pic>
      </p:grpSp>
      <p:sp>
        <p:nvSpPr>
          <p:cNvPr id="24" name="object 24" descr=""/>
          <p:cNvSpPr txBox="1"/>
          <p:nvPr/>
        </p:nvSpPr>
        <p:spPr>
          <a:xfrm>
            <a:off x="8750300" y="4817160"/>
            <a:ext cx="1993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5">
                <a:solidFill>
                  <a:srgbClr val="AEABAB"/>
                </a:solidFill>
                <a:latin typeface="Calibri"/>
                <a:cs typeface="Calibri"/>
              </a:rPr>
              <a:t>10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3555238" y="1097660"/>
            <a:ext cx="21678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0">
                <a:solidFill>
                  <a:srgbClr val="3A3838"/>
                </a:solidFill>
                <a:latin typeface="Calibri"/>
                <a:cs typeface="Calibri"/>
              </a:rPr>
              <a:t>СОЗДАНИЕ</a:t>
            </a:r>
            <a:r>
              <a:rPr dirty="0" sz="1350" spc="-4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3A3838"/>
                </a:solidFill>
                <a:latin typeface="Calibri"/>
                <a:cs typeface="Calibri"/>
              </a:rPr>
              <a:t>РАБОЧЕЙ</a:t>
            </a:r>
            <a:r>
              <a:rPr dirty="0" sz="1350" spc="-30">
                <a:solidFill>
                  <a:srgbClr val="3A3838"/>
                </a:solidFill>
                <a:latin typeface="Calibri"/>
                <a:cs typeface="Calibri"/>
              </a:rPr>
              <a:t> </a:t>
            </a:r>
            <a:r>
              <a:rPr dirty="0" sz="1350" spc="-10">
                <a:solidFill>
                  <a:srgbClr val="3A3838"/>
                </a:solidFill>
                <a:latin typeface="Calibri"/>
                <a:cs typeface="Calibri"/>
              </a:rPr>
              <a:t>ГРУППЫ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2334767" y="2054098"/>
            <a:ext cx="1817370" cy="138430"/>
          </a:xfrm>
          <a:custGeom>
            <a:avLst/>
            <a:gdLst/>
            <a:ahLst/>
            <a:cxnLst/>
            <a:rect l="l" t="t" r="r" b="b"/>
            <a:pathLst>
              <a:path w="1817370" h="138430">
                <a:moveTo>
                  <a:pt x="74040" y="62102"/>
                </a:moveTo>
                <a:lnTo>
                  <a:pt x="0" y="104266"/>
                </a:lnTo>
                <a:lnTo>
                  <a:pt x="78105" y="138175"/>
                </a:lnTo>
                <a:lnTo>
                  <a:pt x="76449" y="107187"/>
                </a:lnTo>
                <a:lnTo>
                  <a:pt x="63754" y="107187"/>
                </a:lnTo>
                <a:lnTo>
                  <a:pt x="63118" y="94487"/>
                </a:lnTo>
                <a:lnTo>
                  <a:pt x="75734" y="93807"/>
                </a:lnTo>
                <a:lnTo>
                  <a:pt x="74040" y="62102"/>
                </a:lnTo>
                <a:close/>
              </a:path>
              <a:path w="1817370" h="138430">
                <a:moveTo>
                  <a:pt x="75734" y="93807"/>
                </a:moveTo>
                <a:lnTo>
                  <a:pt x="63118" y="94487"/>
                </a:lnTo>
                <a:lnTo>
                  <a:pt x="63607" y="104266"/>
                </a:lnTo>
                <a:lnTo>
                  <a:pt x="63719" y="106505"/>
                </a:lnTo>
                <a:lnTo>
                  <a:pt x="63754" y="107187"/>
                </a:lnTo>
                <a:lnTo>
                  <a:pt x="76413" y="106505"/>
                </a:lnTo>
                <a:lnTo>
                  <a:pt x="75771" y="94487"/>
                </a:lnTo>
                <a:lnTo>
                  <a:pt x="75734" y="93807"/>
                </a:lnTo>
                <a:close/>
              </a:path>
              <a:path w="1817370" h="138430">
                <a:moveTo>
                  <a:pt x="76413" y="106505"/>
                </a:moveTo>
                <a:lnTo>
                  <a:pt x="63754" y="107187"/>
                </a:lnTo>
                <a:lnTo>
                  <a:pt x="76449" y="107187"/>
                </a:lnTo>
                <a:lnTo>
                  <a:pt x="76413" y="106505"/>
                </a:lnTo>
                <a:close/>
              </a:path>
              <a:path w="1817370" h="138430">
                <a:moveTo>
                  <a:pt x="1816099" y="0"/>
                </a:moveTo>
                <a:lnTo>
                  <a:pt x="75734" y="93807"/>
                </a:lnTo>
                <a:lnTo>
                  <a:pt x="76293" y="104266"/>
                </a:lnTo>
                <a:lnTo>
                  <a:pt x="76413" y="106505"/>
                </a:lnTo>
                <a:lnTo>
                  <a:pt x="1816861" y="12700"/>
                </a:lnTo>
                <a:lnTo>
                  <a:pt x="1816099" y="0"/>
                </a:lnTo>
                <a:close/>
              </a:path>
            </a:pathLst>
          </a:custGeom>
          <a:solidFill>
            <a:srgbClr val="43434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7" name="object 27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997952" y="2621279"/>
            <a:ext cx="611124" cy="626363"/>
          </a:xfrm>
          <a:prstGeom prst="rect">
            <a:avLst/>
          </a:prstGeom>
        </p:spPr>
      </p:pic>
      <p:pic>
        <p:nvPicPr>
          <p:cNvPr id="28" name="object 28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551176" y="2648711"/>
            <a:ext cx="598932" cy="598932"/>
          </a:xfrm>
          <a:prstGeom prst="rect">
            <a:avLst/>
          </a:prstGeom>
        </p:spPr>
      </p:pic>
      <p:pic>
        <p:nvPicPr>
          <p:cNvPr id="29" name="object 29" descr="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83635" y="3451859"/>
            <a:ext cx="326136" cy="307847"/>
          </a:xfrm>
          <a:prstGeom prst="rect">
            <a:avLst/>
          </a:prstGeom>
        </p:spPr>
      </p:pic>
      <p:pic>
        <p:nvPicPr>
          <p:cNvPr id="30" name="object 30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231135" y="3451859"/>
            <a:ext cx="300227" cy="307847"/>
          </a:xfrm>
          <a:prstGeom prst="rect">
            <a:avLst/>
          </a:prstGeom>
        </p:spPr>
      </p:pic>
      <p:pic>
        <p:nvPicPr>
          <p:cNvPr id="31" name="object 31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8224" y="3473196"/>
            <a:ext cx="300228" cy="309371"/>
          </a:xfrm>
          <a:prstGeom prst="rect">
            <a:avLst/>
          </a:prstGeom>
        </p:spPr>
      </p:pic>
      <p:pic>
        <p:nvPicPr>
          <p:cNvPr id="32" name="object 3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644128" y="3415284"/>
            <a:ext cx="300227" cy="307848"/>
          </a:xfrm>
          <a:prstGeom prst="rect">
            <a:avLst/>
          </a:prstGeom>
        </p:spPr>
      </p:pic>
      <p:pic>
        <p:nvPicPr>
          <p:cNvPr id="33" name="object 33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62571" y="3456432"/>
            <a:ext cx="300227" cy="309372"/>
          </a:xfrm>
          <a:prstGeom prst="rect">
            <a:avLst/>
          </a:prstGeom>
        </p:spPr>
      </p:pic>
      <p:pic>
        <p:nvPicPr>
          <p:cNvPr id="34" name="object 34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932932" y="3456432"/>
            <a:ext cx="301751" cy="309372"/>
          </a:xfrm>
          <a:prstGeom prst="rect">
            <a:avLst/>
          </a:prstGeom>
        </p:spPr>
      </p:pic>
      <p:pic>
        <p:nvPicPr>
          <p:cNvPr id="35" name="object 35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662671" y="3432047"/>
            <a:ext cx="301751" cy="307847"/>
          </a:xfrm>
          <a:prstGeom prst="rect">
            <a:avLst/>
          </a:prstGeom>
        </p:spPr>
      </p:pic>
      <p:pic>
        <p:nvPicPr>
          <p:cNvPr id="36" name="object 36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395215" y="1351788"/>
            <a:ext cx="667512" cy="667512"/>
          </a:xfrm>
          <a:prstGeom prst="rect">
            <a:avLst/>
          </a:prstGeom>
        </p:spPr>
      </p:pic>
      <p:grpSp>
        <p:nvGrpSpPr>
          <p:cNvPr id="37" name="object 37" descr=""/>
          <p:cNvGrpSpPr/>
          <p:nvPr/>
        </p:nvGrpSpPr>
        <p:grpSpPr>
          <a:xfrm>
            <a:off x="675131" y="1914144"/>
            <a:ext cx="1564005" cy="1849120"/>
            <a:chOff x="675131" y="1914144"/>
            <a:chExt cx="1564005" cy="1849120"/>
          </a:xfrm>
        </p:grpSpPr>
        <p:pic>
          <p:nvPicPr>
            <p:cNvPr id="38" name="object 38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5131" y="2650236"/>
              <a:ext cx="598932" cy="598932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1250518" y="3192272"/>
              <a:ext cx="184785" cy="267970"/>
            </a:xfrm>
            <a:custGeom>
              <a:avLst/>
              <a:gdLst/>
              <a:ahLst/>
              <a:cxnLst/>
              <a:rect l="l" t="t" r="r" b="b"/>
              <a:pathLst>
                <a:path w="184784" h="267970">
                  <a:moveTo>
                    <a:pt x="136459" y="208227"/>
                  </a:moveTo>
                  <a:lnTo>
                    <a:pt x="110159" y="226059"/>
                  </a:lnTo>
                  <a:lnTo>
                    <a:pt x="184454" y="267715"/>
                  </a:lnTo>
                  <a:lnTo>
                    <a:pt x="177967" y="218694"/>
                  </a:lnTo>
                  <a:lnTo>
                    <a:pt x="143560" y="218694"/>
                  </a:lnTo>
                  <a:lnTo>
                    <a:pt x="136459" y="208227"/>
                  </a:lnTo>
                  <a:close/>
                </a:path>
                <a:path w="184784" h="267970">
                  <a:moveTo>
                    <a:pt x="146982" y="201091"/>
                  </a:moveTo>
                  <a:lnTo>
                    <a:pt x="136459" y="208227"/>
                  </a:lnTo>
                  <a:lnTo>
                    <a:pt x="143560" y="218694"/>
                  </a:lnTo>
                  <a:lnTo>
                    <a:pt x="154101" y="211581"/>
                  </a:lnTo>
                  <a:lnTo>
                    <a:pt x="146982" y="201091"/>
                  </a:lnTo>
                  <a:close/>
                </a:path>
                <a:path w="184784" h="267970">
                  <a:moveTo>
                    <a:pt x="173278" y="183260"/>
                  </a:moveTo>
                  <a:lnTo>
                    <a:pt x="146982" y="201091"/>
                  </a:lnTo>
                  <a:lnTo>
                    <a:pt x="154101" y="211581"/>
                  </a:lnTo>
                  <a:lnTo>
                    <a:pt x="143560" y="218694"/>
                  </a:lnTo>
                  <a:lnTo>
                    <a:pt x="177967" y="218694"/>
                  </a:lnTo>
                  <a:lnTo>
                    <a:pt x="173278" y="183260"/>
                  </a:lnTo>
                  <a:close/>
                </a:path>
                <a:path w="184784" h="267970">
                  <a:moveTo>
                    <a:pt x="10515" y="0"/>
                  </a:moveTo>
                  <a:lnTo>
                    <a:pt x="0" y="7111"/>
                  </a:lnTo>
                  <a:lnTo>
                    <a:pt x="136459" y="208227"/>
                  </a:lnTo>
                  <a:lnTo>
                    <a:pt x="146982" y="201091"/>
                  </a:lnTo>
                  <a:lnTo>
                    <a:pt x="10515" y="0"/>
                  </a:lnTo>
                  <a:close/>
                </a:path>
              </a:pathLst>
            </a:custGeom>
            <a:solidFill>
              <a:srgbClr val="43434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6255" y="3454908"/>
              <a:ext cx="301752" cy="307848"/>
            </a:xfrm>
            <a:prstGeom prst="rect">
              <a:avLst/>
            </a:prstGeom>
          </p:spPr>
        </p:pic>
        <p:pic>
          <p:nvPicPr>
            <p:cNvPr id="41" name="object 41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6192" y="1914144"/>
              <a:ext cx="702564" cy="702563"/>
            </a:xfrm>
            <a:prstGeom prst="rect">
              <a:avLst/>
            </a:prstGeom>
          </p:spPr>
        </p:pic>
      </p:grpSp>
      <p:sp>
        <p:nvSpPr>
          <p:cNvPr id="42" name="object 42" descr=""/>
          <p:cNvSpPr txBox="1"/>
          <p:nvPr/>
        </p:nvSpPr>
        <p:spPr>
          <a:xfrm>
            <a:off x="6716394" y="1161034"/>
            <a:ext cx="21424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ТРЕБОВАНИЯ</a:t>
            </a:r>
            <a:r>
              <a:rPr dirty="0" sz="900" spc="-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К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ЧЛЕНАМ РАБОЧЕЙ</a:t>
            </a:r>
            <a:r>
              <a:rPr dirty="0" sz="900" spc="-1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ГРУППЫ: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3" name="object 43" descr=""/>
          <p:cNvSpPr txBox="1"/>
          <p:nvPr/>
        </p:nvSpPr>
        <p:spPr>
          <a:xfrm>
            <a:off x="6716394" y="1298194"/>
            <a:ext cx="159258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7329" indent="-214629">
              <a:lnSpc>
                <a:spcPct val="100000"/>
              </a:lnSpc>
              <a:spcBef>
                <a:spcPts val="100"/>
              </a:spcBef>
              <a:buChar char="-"/>
              <a:tabLst>
                <a:tab pos="227329" algn="l"/>
              </a:tabLst>
            </a:pP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10</a:t>
            </a:r>
            <a:r>
              <a:rPr dirty="0" sz="900" spc="-1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– 20</a:t>
            </a:r>
            <a:r>
              <a:rPr dirty="0" sz="900" spc="-2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ЧЕЛОВЕК</a:t>
            </a:r>
            <a:endParaRPr sz="9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buChar char="-"/>
              <a:tabLst>
                <a:tab pos="227329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СОЦИАЛЬНАЯ</a:t>
            </a:r>
            <a:r>
              <a:rPr dirty="0" sz="900" spc="3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АКТИВНОСТЬ</a:t>
            </a:r>
            <a:endParaRPr sz="90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buChar char="-"/>
              <a:tabLst>
                <a:tab pos="227329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ИНИЦИАТИВНОСТЬ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4" name="object 44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53975">
              <a:lnSpc>
                <a:spcPct val="100000"/>
              </a:lnSpc>
              <a:spcBef>
                <a:spcPts val="100"/>
              </a:spcBef>
            </a:pPr>
            <a:r>
              <a:rPr dirty="0"/>
              <a:t>ЛИДЕР</a:t>
            </a:r>
            <a:r>
              <a:rPr dirty="0" spc="-30"/>
              <a:t> </a:t>
            </a:r>
            <a:r>
              <a:rPr dirty="0" spc="-10"/>
              <a:t>ОРГАНИЗАЦИИ</a:t>
            </a:r>
          </a:p>
          <a:p>
            <a:pPr marL="140970" indent="-128270">
              <a:lnSpc>
                <a:spcPct val="100000"/>
              </a:lnSpc>
              <a:buFont typeface="Microsoft Sans Serif"/>
              <a:buChar char="•"/>
              <a:tabLst>
                <a:tab pos="140970" algn="l"/>
              </a:tabLst>
            </a:pPr>
            <a:r>
              <a:rPr dirty="0">
                <a:solidFill>
                  <a:srgbClr val="434342"/>
                </a:solidFill>
              </a:rPr>
              <a:t>инициатива</a:t>
            </a:r>
            <a:r>
              <a:rPr dirty="0" spc="-30">
                <a:solidFill>
                  <a:srgbClr val="434342"/>
                </a:solidFill>
              </a:rPr>
              <a:t> </a:t>
            </a:r>
            <a:r>
              <a:rPr dirty="0">
                <a:solidFill>
                  <a:srgbClr val="434342"/>
                </a:solidFill>
              </a:rPr>
              <a:t>разработки</a:t>
            </a:r>
            <a:r>
              <a:rPr dirty="0" spc="-15">
                <a:solidFill>
                  <a:srgbClr val="434342"/>
                </a:solidFill>
              </a:rPr>
              <a:t> </a:t>
            </a:r>
            <a:r>
              <a:rPr dirty="0" spc="-10">
                <a:solidFill>
                  <a:srgbClr val="434342"/>
                </a:solidFill>
              </a:rPr>
              <a:t>корпоративной</a:t>
            </a:r>
            <a:r>
              <a:rPr dirty="0" spc="-25">
                <a:solidFill>
                  <a:srgbClr val="434342"/>
                </a:solidFill>
              </a:rPr>
              <a:t> </a:t>
            </a:r>
            <a:r>
              <a:rPr dirty="0">
                <a:solidFill>
                  <a:srgbClr val="434342"/>
                </a:solidFill>
              </a:rPr>
              <a:t>программы</a:t>
            </a:r>
            <a:r>
              <a:rPr dirty="0" spc="30">
                <a:solidFill>
                  <a:srgbClr val="434342"/>
                </a:solidFill>
              </a:rPr>
              <a:t> </a:t>
            </a:r>
            <a:r>
              <a:rPr dirty="0" spc="-10">
                <a:solidFill>
                  <a:srgbClr val="434342"/>
                </a:solidFill>
              </a:rPr>
              <a:t>укрепления</a:t>
            </a:r>
            <a:r>
              <a:rPr dirty="0" spc="25">
                <a:solidFill>
                  <a:srgbClr val="434342"/>
                </a:solidFill>
              </a:rPr>
              <a:t> </a:t>
            </a:r>
            <a:r>
              <a:rPr dirty="0" spc="-10">
                <a:solidFill>
                  <a:srgbClr val="434342"/>
                </a:solidFill>
              </a:rPr>
              <a:t>здоровья</a:t>
            </a:r>
            <a:r>
              <a:rPr dirty="0" spc="-15">
                <a:solidFill>
                  <a:srgbClr val="434342"/>
                </a:solidFill>
              </a:rPr>
              <a:t> </a:t>
            </a:r>
            <a:r>
              <a:rPr dirty="0" spc="-10">
                <a:solidFill>
                  <a:srgbClr val="434342"/>
                </a:solidFill>
              </a:rPr>
              <a:t>сотрудников</a:t>
            </a:r>
          </a:p>
          <a:p>
            <a:pPr algn="ctr" marL="80010">
              <a:lnSpc>
                <a:spcPct val="100000"/>
              </a:lnSpc>
              <a:spcBef>
                <a:spcPts val="775"/>
              </a:spcBef>
            </a:pPr>
            <a:r>
              <a:rPr dirty="0" spc="-10"/>
              <a:t>ЗАМЕСТИТЕЛИ</a:t>
            </a:r>
          </a:p>
          <a:p>
            <a:pPr lvl="1" marL="1132840" indent="-128270">
              <a:lnSpc>
                <a:spcPct val="100000"/>
              </a:lnSpc>
              <a:buFont typeface="Microsoft Sans Serif"/>
              <a:buChar char="•"/>
              <a:tabLst>
                <a:tab pos="1132840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контроль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внедрения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мероприятий</a:t>
            </a:r>
            <a:endParaRPr sz="900">
              <a:latin typeface="Calibri"/>
              <a:cs typeface="Calibri"/>
            </a:endParaRPr>
          </a:p>
          <a:p>
            <a:pPr lvl="1" marL="1132840" indent="-128270">
              <a:lnSpc>
                <a:spcPct val="100000"/>
              </a:lnSpc>
              <a:buFont typeface="Microsoft Sans Serif"/>
              <a:buChar char="•"/>
              <a:tabLst>
                <a:tab pos="1132840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распределение</a:t>
            </a:r>
            <a:r>
              <a:rPr dirty="0" sz="900" spc="7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функциональных</a:t>
            </a:r>
            <a:r>
              <a:rPr dirty="0" sz="900" spc="4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обязанностей</a:t>
            </a:r>
            <a:endParaRPr sz="900">
              <a:latin typeface="Calibri"/>
              <a:cs typeface="Calibri"/>
            </a:endParaRPr>
          </a:p>
          <a:p>
            <a:pPr marL="1543050">
              <a:lnSpc>
                <a:spcPct val="100000"/>
              </a:lnSpc>
              <a:spcBef>
                <a:spcPts val="675"/>
              </a:spcBef>
            </a:pPr>
            <a:r>
              <a:rPr dirty="0" spc="-10"/>
              <a:t>ОТВЕТСТВЕННЫЕ</a:t>
            </a:r>
            <a:r>
              <a:rPr dirty="0" spc="45"/>
              <a:t> </a:t>
            </a:r>
            <a:r>
              <a:rPr dirty="0" spc="-10"/>
              <a:t>ИСПОЛНИТЕЛИ</a:t>
            </a:r>
          </a:p>
          <a:p>
            <a:pPr lvl="2" marL="1496060" indent="-128270">
              <a:lnSpc>
                <a:spcPct val="100000"/>
              </a:lnSpc>
              <a:buFont typeface="Microsoft Sans Serif"/>
              <a:buChar char="•"/>
              <a:tabLst>
                <a:tab pos="1496060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контроль</a:t>
            </a:r>
            <a:r>
              <a:rPr dirty="0" sz="900" spc="-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и</a:t>
            </a:r>
            <a:r>
              <a:rPr dirty="0" sz="900" spc="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проведение</a:t>
            </a:r>
            <a:endParaRPr sz="900">
              <a:latin typeface="Calibri"/>
              <a:cs typeface="Calibri"/>
            </a:endParaRPr>
          </a:p>
          <a:p>
            <a:pPr marL="1497330">
              <a:lnSpc>
                <a:spcPct val="100000"/>
              </a:lnSpc>
              <a:spcBef>
                <a:spcPts val="5"/>
              </a:spcBef>
            </a:pPr>
            <a:r>
              <a:rPr dirty="0" spc="-10">
                <a:solidFill>
                  <a:srgbClr val="434342"/>
                </a:solidFill>
              </a:rPr>
              <a:t>анкетирования</a:t>
            </a:r>
          </a:p>
          <a:p>
            <a:pPr lvl="2" marL="1496060" indent="-128270">
              <a:lnSpc>
                <a:spcPct val="100000"/>
              </a:lnSpc>
              <a:buFont typeface="Microsoft Sans Serif"/>
              <a:buChar char="•"/>
              <a:tabLst>
                <a:tab pos="1496060" algn="l"/>
              </a:tabLst>
            </a:pP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внедрение</a:t>
            </a:r>
            <a:r>
              <a:rPr dirty="0" sz="900" spc="-3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мероприятий</a:t>
            </a:r>
            <a:endParaRPr sz="900">
              <a:latin typeface="Calibri"/>
              <a:cs typeface="Calibri"/>
            </a:endParaRPr>
          </a:p>
          <a:p>
            <a:pPr lvl="2" marL="1496060" indent="-128270">
              <a:lnSpc>
                <a:spcPct val="100000"/>
              </a:lnSpc>
              <a:buFont typeface="Microsoft Sans Serif"/>
              <a:buChar char="•"/>
              <a:tabLst>
                <a:tab pos="1496060" algn="l"/>
              </a:tabLst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мотивация</a:t>
            </a:r>
            <a:r>
              <a:rPr dirty="0" sz="900" spc="3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сотрудников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5" name="object 45" descr=""/>
          <p:cNvSpPr txBox="1"/>
          <p:nvPr/>
        </p:nvSpPr>
        <p:spPr>
          <a:xfrm>
            <a:off x="5675503" y="3750361"/>
            <a:ext cx="76454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ОХРАНА</a:t>
            </a:r>
            <a:r>
              <a:rPr dirty="0" sz="900" spc="-4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ТРУДА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6" name="object 46" descr=""/>
          <p:cNvSpPr txBox="1"/>
          <p:nvPr/>
        </p:nvSpPr>
        <p:spPr>
          <a:xfrm>
            <a:off x="76200" y="3751579"/>
            <a:ext cx="404622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ПРОФСОЮЗ</a:t>
            </a:r>
            <a:r>
              <a:rPr dirty="0" sz="900" spc="285">
                <a:solidFill>
                  <a:srgbClr val="434342"/>
                </a:solidFill>
                <a:latin typeface="Calibri"/>
                <a:cs typeface="Calibri"/>
              </a:rPr>
              <a:t> 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МЕДИЦИНСКАЯ 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СЛУЖБА</a:t>
            </a:r>
            <a:r>
              <a:rPr dirty="0" sz="900" spc="41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SMM-</a:t>
            </a:r>
            <a:r>
              <a:rPr dirty="0" sz="900">
                <a:solidFill>
                  <a:srgbClr val="434342"/>
                </a:solidFill>
                <a:latin typeface="Calibri"/>
                <a:cs typeface="Calibri"/>
              </a:rPr>
              <a:t>СПЕЦИАЛИСТ</a:t>
            </a:r>
            <a:r>
              <a:rPr dirty="0" sz="900" spc="37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baseline="6172" sz="1350" spc="-15">
                <a:solidFill>
                  <a:srgbClr val="434342"/>
                </a:solidFill>
                <a:latin typeface="Calibri"/>
                <a:cs typeface="Calibri"/>
              </a:rPr>
              <a:t>КАДРОВАЯ</a:t>
            </a:r>
            <a:r>
              <a:rPr dirty="0" baseline="6172" sz="135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baseline="6172" sz="1350" spc="-15">
                <a:solidFill>
                  <a:srgbClr val="434342"/>
                </a:solidFill>
                <a:latin typeface="Calibri"/>
                <a:cs typeface="Calibri"/>
              </a:rPr>
              <a:t>СЛУЖБА</a:t>
            </a:r>
            <a:endParaRPr baseline="6172" sz="1350">
              <a:latin typeface="Calibri"/>
              <a:cs typeface="Calibri"/>
            </a:endParaRPr>
          </a:p>
        </p:txBody>
      </p:sp>
      <p:sp>
        <p:nvSpPr>
          <p:cNvPr id="47" name="object 47" descr=""/>
          <p:cNvSpPr txBox="1"/>
          <p:nvPr/>
        </p:nvSpPr>
        <p:spPr>
          <a:xfrm>
            <a:off x="6734936" y="3753408"/>
            <a:ext cx="6242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РАБОТНИКИ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8" name="object 48" descr=""/>
          <p:cNvSpPr txBox="1"/>
          <p:nvPr/>
        </p:nvSpPr>
        <p:spPr>
          <a:xfrm>
            <a:off x="7523480" y="3718941"/>
            <a:ext cx="160718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КОМПЕТЕНТНЫЕ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900" spc="-10">
                <a:solidFill>
                  <a:srgbClr val="434342"/>
                </a:solidFill>
                <a:latin typeface="Calibri"/>
                <a:cs typeface="Calibri"/>
              </a:rPr>
              <a:t>СПЕЦИАЛИСТЫ-КОНСУЛЬТАНТЫ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49" name="object 49" descr=""/>
          <p:cNvGrpSpPr/>
          <p:nvPr/>
        </p:nvGrpSpPr>
        <p:grpSpPr>
          <a:xfrm>
            <a:off x="2289048" y="4126990"/>
            <a:ext cx="5273040" cy="954405"/>
            <a:chOff x="2289048" y="4126990"/>
            <a:chExt cx="5273040" cy="954405"/>
          </a:xfrm>
        </p:grpSpPr>
        <p:pic>
          <p:nvPicPr>
            <p:cNvPr id="50" name="object 5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89048" y="4126990"/>
              <a:ext cx="5273040" cy="946404"/>
            </a:xfrm>
            <a:prstGeom prst="rect">
              <a:avLst/>
            </a:prstGeom>
          </p:spPr>
        </p:pic>
        <p:pic>
          <p:nvPicPr>
            <p:cNvPr id="51" name="object 51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24100" y="4145279"/>
              <a:ext cx="4373880" cy="935736"/>
            </a:xfrm>
            <a:prstGeom prst="rect">
              <a:avLst/>
            </a:prstGeom>
          </p:spPr>
        </p:pic>
        <p:pic>
          <p:nvPicPr>
            <p:cNvPr id="52" name="object 52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34768" y="4152900"/>
              <a:ext cx="5181600" cy="854963"/>
            </a:xfrm>
            <a:prstGeom prst="rect">
              <a:avLst/>
            </a:prstGeom>
          </p:spPr>
        </p:pic>
      </p:grpSp>
      <p:sp>
        <p:nvSpPr>
          <p:cNvPr id="53" name="object 53" descr=""/>
          <p:cNvSpPr txBox="1"/>
          <p:nvPr/>
        </p:nvSpPr>
        <p:spPr>
          <a:xfrm>
            <a:off x="2334767" y="4152900"/>
            <a:ext cx="5181600" cy="855344"/>
          </a:xfrm>
          <a:prstGeom prst="rect">
            <a:avLst/>
          </a:prstGeom>
          <a:ln w="6096">
            <a:solidFill>
              <a:srgbClr val="5B9BD4"/>
            </a:solidFill>
          </a:ln>
        </p:spPr>
        <p:txBody>
          <a:bodyPr wrap="square" lIns="0" tIns="43815" rIns="0" bIns="0" rtlCol="0" vert="horz">
            <a:spAutoFit/>
          </a:bodyPr>
          <a:lstStyle/>
          <a:p>
            <a:pPr marL="220345" indent="-128905">
              <a:lnSpc>
                <a:spcPct val="100000"/>
              </a:lnSpc>
              <a:spcBef>
                <a:spcPts val="34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ОПРЕДЕЛИТЬ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ВКЛАД</a:t>
            </a:r>
            <a:r>
              <a:rPr dirty="0" sz="800" spc="2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КАЖДОГО</a:t>
            </a:r>
            <a:r>
              <a:rPr dirty="0" sz="800" spc="2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434342"/>
                </a:solidFill>
                <a:latin typeface="Calibri"/>
                <a:cs typeface="Calibri"/>
              </a:rPr>
              <a:t>УЧАСТНИКА</a:t>
            </a:r>
            <a:endParaRPr sz="800">
              <a:latin typeface="Calibri"/>
              <a:cs typeface="Calibri"/>
            </a:endParaRPr>
          </a:p>
          <a:p>
            <a:pPr marL="220345" indent="-128905"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УСТАНОВИТЬ</a:t>
            </a:r>
            <a:r>
              <a:rPr dirty="0" sz="800" spc="4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ОБЩУЮ</a:t>
            </a:r>
            <a:r>
              <a:rPr dirty="0" sz="800" spc="10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ЦЕЛЬ</a:t>
            </a:r>
            <a:endParaRPr sz="800">
              <a:latin typeface="Calibri"/>
              <a:cs typeface="Calibri"/>
            </a:endParaRPr>
          </a:p>
          <a:p>
            <a:pPr marL="220345" indent="-12890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ОПРЕДЕЛИТЬ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ПРИОРИТЕТЫ</a:t>
            </a:r>
            <a:r>
              <a:rPr dirty="0" sz="800" spc="-1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И</a:t>
            </a:r>
            <a:r>
              <a:rPr dirty="0" sz="800" spc="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ИХ</a:t>
            </a:r>
            <a:r>
              <a:rPr dirty="0" sz="800" spc="2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434342"/>
                </a:solidFill>
                <a:latin typeface="Calibri"/>
                <a:cs typeface="Calibri"/>
              </a:rPr>
              <a:t>ВЛИЯНИЕ</a:t>
            </a:r>
            <a:endParaRPr sz="800">
              <a:latin typeface="Calibri"/>
              <a:cs typeface="Calibri"/>
            </a:endParaRPr>
          </a:p>
          <a:p>
            <a:pPr marL="220345" indent="-128905"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ВЫБРАТЬ</a:t>
            </a:r>
            <a:r>
              <a:rPr dirty="0" sz="800" spc="4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ПРОСТЫЕ</a:t>
            </a:r>
            <a:r>
              <a:rPr dirty="0" sz="800" spc="4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КРИТЕРИИ</a:t>
            </a:r>
            <a:r>
              <a:rPr dirty="0" sz="800" spc="5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И</a:t>
            </a:r>
            <a:r>
              <a:rPr dirty="0" sz="800" spc="9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ОЦЕНКИ</a:t>
            </a:r>
            <a:r>
              <a:rPr dirty="0" sz="800" spc="9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ДОСТИЖЕНИЯ</a:t>
            </a:r>
            <a:r>
              <a:rPr dirty="0" sz="800" spc="6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ЦЕЛИ</a:t>
            </a:r>
            <a:endParaRPr sz="800">
              <a:latin typeface="Calibri"/>
              <a:cs typeface="Calibri"/>
            </a:endParaRPr>
          </a:p>
          <a:p>
            <a:pPr marL="220345" indent="-128905">
              <a:lnSpc>
                <a:spcPct val="100000"/>
              </a:lnSpc>
              <a:spcBef>
                <a:spcPts val="2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ПРИМЕНЯЙТЕ</a:t>
            </a:r>
            <a:r>
              <a:rPr dirty="0" sz="800" spc="4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ЕДИНУЮ</a:t>
            </a:r>
            <a:r>
              <a:rPr dirty="0" sz="800" spc="105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434342"/>
                </a:solidFill>
                <a:latin typeface="Calibri"/>
                <a:cs typeface="Calibri"/>
              </a:rPr>
              <a:t>МЕТОДОЛОГИЮ</a:t>
            </a:r>
            <a:endParaRPr sz="800">
              <a:latin typeface="Calibri"/>
              <a:cs typeface="Calibri"/>
            </a:endParaRPr>
          </a:p>
          <a:p>
            <a:pPr marL="220345" indent="-128905">
              <a:lnSpc>
                <a:spcPct val="100000"/>
              </a:lnSpc>
              <a:spcBef>
                <a:spcPts val="35"/>
              </a:spcBef>
              <a:buFont typeface="Microsoft Sans Serif"/>
              <a:buChar char="•"/>
              <a:tabLst>
                <a:tab pos="220345" algn="l"/>
              </a:tabLst>
            </a:pP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НАЗНАЧИТЬ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ОТВЕТСТВЕННЫХ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ЗА</a:t>
            </a:r>
            <a:r>
              <a:rPr dirty="0" sz="800" spc="3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ДОСТИЖЕНИЕ</a:t>
            </a:r>
            <a:r>
              <a:rPr dirty="0" sz="80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КОНКРЕТНЫХ</a:t>
            </a:r>
            <a:r>
              <a:rPr dirty="0" sz="800" spc="-1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10">
                <a:solidFill>
                  <a:srgbClr val="434342"/>
                </a:solidFill>
                <a:latin typeface="Calibri"/>
                <a:cs typeface="Calibri"/>
              </a:rPr>
              <a:t>ИЗМЕРЯЕМЫХ</a:t>
            </a:r>
            <a:r>
              <a:rPr dirty="0" sz="800" spc="-20">
                <a:solidFill>
                  <a:srgbClr val="434342"/>
                </a:solidFill>
                <a:latin typeface="Calibri"/>
                <a:cs typeface="Calibri"/>
              </a:rPr>
              <a:t> </a:t>
            </a:r>
            <a:r>
              <a:rPr dirty="0" sz="800" spc="-10">
                <a:solidFill>
                  <a:srgbClr val="434342"/>
                </a:solidFill>
                <a:latin typeface="Calibri"/>
                <a:cs typeface="Calibri"/>
              </a:rPr>
              <a:t>РЕЗУЛЬТАТОВ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96011" y="4017264"/>
            <a:ext cx="2674620" cy="728980"/>
            <a:chOff x="96011" y="4017264"/>
            <a:chExt cx="2674620" cy="728980"/>
          </a:xfrm>
        </p:grpSpPr>
        <p:sp>
          <p:nvSpPr>
            <p:cNvPr id="3" name="object 3" descr=""/>
            <p:cNvSpPr/>
            <p:nvPr/>
          </p:nvSpPr>
          <p:spPr>
            <a:xfrm>
              <a:off x="102107" y="4023360"/>
              <a:ext cx="2662555" cy="716280"/>
            </a:xfrm>
            <a:custGeom>
              <a:avLst/>
              <a:gdLst/>
              <a:ahLst/>
              <a:cxnLst/>
              <a:rect l="l" t="t" r="r" b="b"/>
              <a:pathLst>
                <a:path w="2662555" h="716279">
                  <a:moveTo>
                    <a:pt x="2543048" y="0"/>
                  </a:moveTo>
                  <a:lnTo>
                    <a:pt x="119380" y="0"/>
                  </a:lnTo>
                  <a:lnTo>
                    <a:pt x="72914" y="9382"/>
                  </a:lnTo>
                  <a:lnTo>
                    <a:pt x="34967" y="34967"/>
                  </a:lnTo>
                  <a:lnTo>
                    <a:pt x="9382" y="72914"/>
                  </a:lnTo>
                  <a:lnTo>
                    <a:pt x="0" y="119379"/>
                  </a:lnTo>
                  <a:lnTo>
                    <a:pt x="0" y="596899"/>
                  </a:lnTo>
                  <a:lnTo>
                    <a:pt x="9382" y="643365"/>
                  </a:lnTo>
                  <a:lnTo>
                    <a:pt x="34967" y="681312"/>
                  </a:lnTo>
                  <a:lnTo>
                    <a:pt x="72914" y="706897"/>
                  </a:lnTo>
                  <a:lnTo>
                    <a:pt x="119380" y="716279"/>
                  </a:lnTo>
                  <a:lnTo>
                    <a:pt x="2543048" y="716279"/>
                  </a:lnTo>
                  <a:lnTo>
                    <a:pt x="2589508" y="706897"/>
                  </a:lnTo>
                  <a:lnTo>
                    <a:pt x="2627455" y="681312"/>
                  </a:lnTo>
                  <a:lnTo>
                    <a:pt x="2653043" y="643365"/>
                  </a:lnTo>
                  <a:lnTo>
                    <a:pt x="2662428" y="596899"/>
                  </a:lnTo>
                  <a:lnTo>
                    <a:pt x="2662428" y="119379"/>
                  </a:lnTo>
                  <a:lnTo>
                    <a:pt x="2653043" y="72914"/>
                  </a:lnTo>
                  <a:lnTo>
                    <a:pt x="2627455" y="34967"/>
                  </a:lnTo>
                  <a:lnTo>
                    <a:pt x="2589508" y="9382"/>
                  </a:lnTo>
                  <a:lnTo>
                    <a:pt x="2543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102107" y="4023360"/>
              <a:ext cx="2662555" cy="716280"/>
            </a:xfrm>
            <a:custGeom>
              <a:avLst/>
              <a:gdLst/>
              <a:ahLst/>
              <a:cxnLst/>
              <a:rect l="l" t="t" r="r" b="b"/>
              <a:pathLst>
                <a:path w="2662555" h="716279">
                  <a:moveTo>
                    <a:pt x="0" y="119379"/>
                  </a:moveTo>
                  <a:lnTo>
                    <a:pt x="9382" y="72914"/>
                  </a:lnTo>
                  <a:lnTo>
                    <a:pt x="34967" y="34967"/>
                  </a:lnTo>
                  <a:lnTo>
                    <a:pt x="72914" y="9382"/>
                  </a:lnTo>
                  <a:lnTo>
                    <a:pt x="119380" y="0"/>
                  </a:lnTo>
                  <a:lnTo>
                    <a:pt x="2543048" y="0"/>
                  </a:lnTo>
                  <a:lnTo>
                    <a:pt x="2589508" y="9382"/>
                  </a:lnTo>
                  <a:lnTo>
                    <a:pt x="2627455" y="34967"/>
                  </a:lnTo>
                  <a:lnTo>
                    <a:pt x="2653043" y="72914"/>
                  </a:lnTo>
                  <a:lnTo>
                    <a:pt x="2662428" y="119379"/>
                  </a:lnTo>
                  <a:lnTo>
                    <a:pt x="2662428" y="596899"/>
                  </a:lnTo>
                  <a:lnTo>
                    <a:pt x="2653043" y="643365"/>
                  </a:lnTo>
                  <a:lnTo>
                    <a:pt x="2627455" y="681312"/>
                  </a:lnTo>
                  <a:lnTo>
                    <a:pt x="2589508" y="706897"/>
                  </a:lnTo>
                  <a:lnTo>
                    <a:pt x="2543048" y="716279"/>
                  </a:lnTo>
                  <a:lnTo>
                    <a:pt x="119380" y="716279"/>
                  </a:lnTo>
                  <a:lnTo>
                    <a:pt x="72914" y="706897"/>
                  </a:lnTo>
                  <a:lnTo>
                    <a:pt x="34967" y="681312"/>
                  </a:lnTo>
                  <a:lnTo>
                    <a:pt x="9382" y="643365"/>
                  </a:lnTo>
                  <a:lnTo>
                    <a:pt x="0" y="596899"/>
                  </a:lnTo>
                  <a:lnTo>
                    <a:pt x="0" y="119379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" name="object 5" descr=""/>
          <p:cNvGrpSpPr/>
          <p:nvPr/>
        </p:nvGrpSpPr>
        <p:grpSpPr>
          <a:xfrm>
            <a:off x="2839211" y="3790188"/>
            <a:ext cx="3649979" cy="696595"/>
            <a:chOff x="2839211" y="3790188"/>
            <a:chExt cx="3649979" cy="696595"/>
          </a:xfrm>
        </p:grpSpPr>
        <p:sp>
          <p:nvSpPr>
            <p:cNvPr id="6" name="object 6" descr=""/>
            <p:cNvSpPr/>
            <p:nvPr/>
          </p:nvSpPr>
          <p:spPr>
            <a:xfrm>
              <a:off x="2845307" y="3796284"/>
              <a:ext cx="3637915" cy="684530"/>
            </a:xfrm>
            <a:custGeom>
              <a:avLst/>
              <a:gdLst/>
              <a:ahLst/>
              <a:cxnLst/>
              <a:rect l="l" t="t" r="r" b="b"/>
              <a:pathLst>
                <a:path w="3637915" h="684529">
                  <a:moveTo>
                    <a:pt x="3523742" y="0"/>
                  </a:moveTo>
                  <a:lnTo>
                    <a:pt x="114046" y="0"/>
                  </a:lnTo>
                  <a:lnTo>
                    <a:pt x="69651" y="8961"/>
                  </a:lnTo>
                  <a:lnTo>
                    <a:pt x="33400" y="33400"/>
                  </a:lnTo>
                  <a:lnTo>
                    <a:pt x="8961" y="69651"/>
                  </a:lnTo>
                  <a:lnTo>
                    <a:pt x="0" y="114045"/>
                  </a:lnTo>
                  <a:lnTo>
                    <a:pt x="0" y="570229"/>
                  </a:lnTo>
                  <a:lnTo>
                    <a:pt x="8961" y="614619"/>
                  </a:lnTo>
                  <a:lnTo>
                    <a:pt x="33400" y="650870"/>
                  </a:lnTo>
                  <a:lnTo>
                    <a:pt x="69651" y="675312"/>
                  </a:lnTo>
                  <a:lnTo>
                    <a:pt x="114046" y="684275"/>
                  </a:lnTo>
                  <a:lnTo>
                    <a:pt x="3523742" y="684275"/>
                  </a:lnTo>
                  <a:lnTo>
                    <a:pt x="3568136" y="675312"/>
                  </a:lnTo>
                  <a:lnTo>
                    <a:pt x="3604387" y="650870"/>
                  </a:lnTo>
                  <a:lnTo>
                    <a:pt x="3628826" y="614619"/>
                  </a:lnTo>
                  <a:lnTo>
                    <a:pt x="3637788" y="570229"/>
                  </a:lnTo>
                  <a:lnTo>
                    <a:pt x="3637788" y="114045"/>
                  </a:lnTo>
                  <a:lnTo>
                    <a:pt x="3628826" y="69651"/>
                  </a:lnTo>
                  <a:lnTo>
                    <a:pt x="3604387" y="33400"/>
                  </a:lnTo>
                  <a:lnTo>
                    <a:pt x="3568136" y="8961"/>
                  </a:lnTo>
                  <a:lnTo>
                    <a:pt x="35237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2845307" y="3796284"/>
              <a:ext cx="3637915" cy="684530"/>
            </a:xfrm>
            <a:custGeom>
              <a:avLst/>
              <a:gdLst/>
              <a:ahLst/>
              <a:cxnLst/>
              <a:rect l="l" t="t" r="r" b="b"/>
              <a:pathLst>
                <a:path w="3637915" h="684529">
                  <a:moveTo>
                    <a:pt x="0" y="114045"/>
                  </a:moveTo>
                  <a:lnTo>
                    <a:pt x="8961" y="69651"/>
                  </a:lnTo>
                  <a:lnTo>
                    <a:pt x="33400" y="33400"/>
                  </a:lnTo>
                  <a:lnTo>
                    <a:pt x="69651" y="8961"/>
                  </a:lnTo>
                  <a:lnTo>
                    <a:pt x="114046" y="0"/>
                  </a:lnTo>
                  <a:lnTo>
                    <a:pt x="3523742" y="0"/>
                  </a:lnTo>
                  <a:lnTo>
                    <a:pt x="3568136" y="8961"/>
                  </a:lnTo>
                  <a:lnTo>
                    <a:pt x="3604387" y="33400"/>
                  </a:lnTo>
                  <a:lnTo>
                    <a:pt x="3628826" y="69651"/>
                  </a:lnTo>
                  <a:lnTo>
                    <a:pt x="3637788" y="114045"/>
                  </a:lnTo>
                  <a:lnTo>
                    <a:pt x="3637788" y="570229"/>
                  </a:lnTo>
                  <a:lnTo>
                    <a:pt x="3628826" y="614619"/>
                  </a:lnTo>
                  <a:lnTo>
                    <a:pt x="3604387" y="650870"/>
                  </a:lnTo>
                  <a:lnTo>
                    <a:pt x="3568136" y="675312"/>
                  </a:lnTo>
                  <a:lnTo>
                    <a:pt x="3523742" y="684275"/>
                  </a:lnTo>
                  <a:lnTo>
                    <a:pt x="114046" y="684275"/>
                  </a:lnTo>
                  <a:lnTo>
                    <a:pt x="69651" y="675312"/>
                  </a:lnTo>
                  <a:lnTo>
                    <a:pt x="33400" y="650870"/>
                  </a:lnTo>
                  <a:lnTo>
                    <a:pt x="8961" y="614619"/>
                  </a:lnTo>
                  <a:lnTo>
                    <a:pt x="0" y="570229"/>
                  </a:lnTo>
                  <a:lnTo>
                    <a:pt x="0" y="114045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" name="object 8" descr=""/>
          <p:cNvGrpSpPr/>
          <p:nvPr/>
        </p:nvGrpSpPr>
        <p:grpSpPr>
          <a:xfrm>
            <a:off x="6257544" y="2514600"/>
            <a:ext cx="2745105" cy="1068705"/>
            <a:chOff x="6257544" y="2514600"/>
            <a:chExt cx="2745105" cy="1068705"/>
          </a:xfrm>
        </p:grpSpPr>
        <p:sp>
          <p:nvSpPr>
            <p:cNvPr id="9" name="object 9" descr=""/>
            <p:cNvSpPr/>
            <p:nvPr/>
          </p:nvSpPr>
          <p:spPr>
            <a:xfrm>
              <a:off x="6263640" y="2520695"/>
              <a:ext cx="2733040" cy="1056640"/>
            </a:xfrm>
            <a:custGeom>
              <a:avLst/>
              <a:gdLst/>
              <a:ahLst/>
              <a:cxnLst/>
              <a:rect l="l" t="t" r="r" b="b"/>
              <a:pathLst>
                <a:path w="2733040" h="1056639">
                  <a:moveTo>
                    <a:pt x="2556510" y="0"/>
                  </a:moveTo>
                  <a:lnTo>
                    <a:pt x="176022" y="0"/>
                  </a:lnTo>
                  <a:lnTo>
                    <a:pt x="129248" y="6291"/>
                  </a:lnTo>
                  <a:lnTo>
                    <a:pt x="87206" y="24045"/>
                  </a:lnTo>
                  <a:lnTo>
                    <a:pt x="51577" y="51577"/>
                  </a:lnTo>
                  <a:lnTo>
                    <a:pt x="24045" y="87206"/>
                  </a:lnTo>
                  <a:lnTo>
                    <a:pt x="6291" y="129248"/>
                  </a:lnTo>
                  <a:lnTo>
                    <a:pt x="0" y="176022"/>
                  </a:lnTo>
                  <a:lnTo>
                    <a:pt x="0" y="880110"/>
                  </a:lnTo>
                  <a:lnTo>
                    <a:pt x="6291" y="926883"/>
                  </a:lnTo>
                  <a:lnTo>
                    <a:pt x="24045" y="968925"/>
                  </a:lnTo>
                  <a:lnTo>
                    <a:pt x="51577" y="1004554"/>
                  </a:lnTo>
                  <a:lnTo>
                    <a:pt x="87206" y="1032086"/>
                  </a:lnTo>
                  <a:lnTo>
                    <a:pt x="129248" y="1049840"/>
                  </a:lnTo>
                  <a:lnTo>
                    <a:pt x="176022" y="1056132"/>
                  </a:lnTo>
                  <a:lnTo>
                    <a:pt x="2556510" y="1056132"/>
                  </a:lnTo>
                  <a:lnTo>
                    <a:pt x="2603283" y="1049840"/>
                  </a:lnTo>
                  <a:lnTo>
                    <a:pt x="2645325" y="1032086"/>
                  </a:lnTo>
                  <a:lnTo>
                    <a:pt x="2680954" y="1004554"/>
                  </a:lnTo>
                  <a:lnTo>
                    <a:pt x="2708486" y="968925"/>
                  </a:lnTo>
                  <a:lnTo>
                    <a:pt x="2726240" y="926883"/>
                  </a:lnTo>
                  <a:lnTo>
                    <a:pt x="2732532" y="880110"/>
                  </a:lnTo>
                  <a:lnTo>
                    <a:pt x="2732532" y="176022"/>
                  </a:lnTo>
                  <a:lnTo>
                    <a:pt x="2726240" y="129248"/>
                  </a:lnTo>
                  <a:lnTo>
                    <a:pt x="2708486" y="87206"/>
                  </a:lnTo>
                  <a:lnTo>
                    <a:pt x="2680954" y="51577"/>
                  </a:lnTo>
                  <a:lnTo>
                    <a:pt x="2645325" y="24045"/>
                  </a:lnTo>
                  <a:lnTo>
                    <a:pt x="2603283" y="6291"/>
                  </a:lnTo>
                  <a:lnTo>
                    <a:pt x="25565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6263640" y="2520695"/>
              <a:ext cx="2733040" cy="1056640"/>
            </a:xfrm>
            <a:custGeom>
              <a:avLst/>
              <a:gdLst/>
              <a:ahLst/>
              <a:cxnLst/>
              <a:rect l="l" t="t" r="r" b="b"/>
              <a:pathLst>
                <a:path w="2733040" h="1056639">
                  <a:moveTo>
                    <a:pt x="0" y="176022"/>
                  </a:moveTo>
                  <a:lnTo>
                    <a:pt x="6291" y="129248"/>
                  </a:lnTo>
                  <a:lnTo>
                    <a:pt x="24045" y="87206"/>
                  </a:lnTo>
                  <a:lnTo>
                    <a:pt x="51577" y="51577"/>
                  </a:lnTo>
                  <a:lnTo>
                    <a:pt x="87206" y="24045"/>
                  </a:lnTo>
                  <a:lnTo>
                    <a:pt x="129248" y="6291"/>
                  </a:lnTo>
                  <a:lnTo>
                    <a:pt x="176022" y="0"/>
                  </a:lnTo>
                  <a:lnTo>
                    <a:pt x="2556510" y="0"/>
                  </a:lnTo>
                  <a:lnTo>
                    <a:pt x="2603283" y="6291"/>
                  </a:lnTo>
                  <a:lnTo>
                    <a:pt x="2645325" y="24045"/>
                  </a:lnTo>
                  <a:lnTo>
                    <a:pt x="2680954" y="51577"/>
                  </a:lnTo>
                  <a:lnTo>
                    <a:pt x="2708486" y="87206"/>
                  </a:lnTo>
                  <a:lnTo>
                    <a:pt x="2726240" y="129248"/>
                  </a:lnTo>
                  <a:lnTo>
                    <a:pt x="2732532" y="176022"/>
                  </a:lnTo>
                  <a:lnTo>
                    <a:pt x="2732532" y="880110"/>
                  </a:lnTo>
                  <a:lnTo>
                    <a:pt x="2726240" y="926883"/>
                  </a:lnTo>
                  <a:lnTo>
                    <a:pt x="2708486" y="968925"/>
                  </a:lnTo>
                  <a:lnTo>
                    <a:pt x="2680954" y="1004554"/>
                  </a:lnTo>
                  <a:lnTo>
                    <a:pt x="2645325" y="1032086"/>
                  </a:lnTo>
                  <a:lnTo>
                    <a:pt x="2603283" y="1049840"/>
                  </a:lnTo>
                  <a:lnTo>
                    <a:pt x="2556510" y="1056132"/>
                  </a:lnTo>
                  <a:lnTo>
                    <a:pt x="176022" y="1056132"/>
                  </a:lnTo>
                  <a:lnTo>
                    <a:pt x="129248" y="1049840"/>
                  </a:lnTo>
                  <a:lnTo>
                    <a:pt x="87206" y="1032086"/>
                  </a:lnTo>
                  <a:lnTo>
                    <a:pt x="51577" y="1004554"/>
                  </a:lnTo>
                  <a:lnTo>
                    <a:pt x="24045" y="968925"/>
                  </a:lnTo>
                  <a:lnTo>
                    <a:pt x="6291" y="926883"/>
                  </a:lnTo>
                  <a:lnTo>
                    <a:pt x="0" y="880110"/>
                  </a:lnTo>
                  <a:lnTo>
                    <a:pt x="0" y="176022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" name="object 11" descr=""/>
          <p:cNvGrpSpPr/>
          <p:nvPr/>
        </p:nvGrpSpPr>
        <p:grpSpPr>
          <a:xfrm>
            <a:off x="2839211" y="2567939"/>
            <a:ext cx="3286125" cy="805180"/>
            <a:chOff x="2839211" y="2567939"/>
            <a:chExt cx="3286125" cy="805180"/>
          </a:xfrm>
        </p:grpSpPr>
        <p:sp>
          <p:nvSpPr>
            <p:cNvPr id="12" name="object 12" descr=""/>
            <p:cNvSpPr/>
            <p:nvPr/>
          </p:nvSpPr>
          <p:spPr>
            <a:xfrm>
              <a:off x="2845307" y="2574035"/>
              <a:ext cx="3274060" cy="792480"/>
            </a:xfrm>
            <a:custGeom>
              <a:avLst/>
              <a:gdLst/>
              <a:ahLst/>
              <a:cxnLst/>
              <a:rect l="l" t="t" r="r" b="b"/>
              <a:pathLst>
                <a:path w="3274060" h="792479">
                  <a:moveTo>
                    <a:pt x="3141472" y="0"/>
                  </a:moveTo>
                  <a:lnTo>
                    <a:pt x="132080" y="0"/>
                  </a:lnTo>
                  <a:lnTo>
                    <a:pt x="90350" y="6738"/>
                  </a:lnTo>
                  <a:lnTo>
                    <a:pt x="54095" y="25497"/>
                  </a:lnTo>
                  <a:lnTo>
                    <a:pt x="25497" y="54095"/>
                  </a:lnTo>
                  <a:lnTo>
                    <a:pt x="6738" y="90350"/>
                  </a:lnTo>
                  <a:lnTo>
                    <a:pt x="0" y="132080"/>
                  </a:lnTo>
                  <a:lnTo>
                    <a:pt x="0" y="660400"/>
                  </a:lnTo>
                  <a:lnTo>
                    <a:pt x="6738" y="702129"/>
                  </a:lnTo>
                  <a:lnTo>
                    <a:pt x="25497" y="738384"/>
                  </a:lnTo>
                  <a:lnTo>
                    <a:pt x="54095" y="766982"/>
                  </a:lnTo>
                  <a:lnTo>
                    <a:pt x="90350" y="785741"/>
                  </a:lnTo>
                  <a:lnTo>
                    <a:pt x="132080" y="792480"/>
                  </a:lnTo>
                  <a:lnTo>
                    <a:pt x="3141472" y="792480"/>
                  </a:lnTo>
                  <a:lnTo>
                    <a:pt x="3183201" y="785741"/>
                  </a:lnTo>
                  <a:lnTo>
                    <a:pt x="3219456" y="766982"/>
                  </a:lnTo>
                  <a:lnTo>
                    <a:pt x="3248054" y="738384"/>
                  </a:lnTo>
                  <a:lnTo>
                    <a:pt x="3266813" y="702129"/>
                  </a:lnTo>
                  <a:lnTo>
                    <a:pt x="3273552" y="660400"/>
                  </a:lnTo>
                  <a:lnTo>
                    <a:pt x="3273552" y="132080"/>
                  </a:lnTo>
                  <a:lnTo>
                    <a:pt x="3266813" y="90350"/>
                  </a:lnTo>
                  <a:lnTo>
                    <a:pt x="3248054" y="54095"/>
                  </a:lnTo>
                  <a:lnTo>
                    <a:pt x="3219456" y="25497"/>
                  </a:lnTo>
                  <a:lnTo>
                    <a:pt x="3183201" y="6738"/>
                  </a:lnTo>
                  <a:lnTo>
                    <a:pt x="31414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2845307" y="2574035"/>
              <a:ext cx="3274060" cy="792480"/>
            </a:xfrm>
            <a:custGeom>
              <a:avLst/>
              <a:gdLst/>
              <a:ahLst/>
              <a:cxnLst/>
              <a:rect l="l" t="t" r="r" b="b"/>
              <a:pathLst>
                <a:path w="3274060" h="792479">
                  <a:moveTo>
                    <a:pt x="0" y="132080"/>
                  </a:moveTo>
                  <a:lnTo>
                    <a:pt x="6738" y="90350"/>
                  </a:lnTo>
                  <a:lnTo>
                    <a:pt x="25497" y="54095"/>
                  </a:lnTo>
                  <a:lnTo>
                    <a:pt x="54095" y="25497"/>
                  </a:lnTo>
                  <a:lnTo>
                    <a:pt x="90350" y="6738"/>
                  </a:lnTo>
                  <a:lnTo>
                    <a:pt x="132080" y="0"/>
                  </a:lnTo>
                  <a:lnTo>
                    <a:pt x="3141472" y="0"/>
                  </a:lnTo>
                  <a:lnTo>
                    <a:pt x="3183201" y="6738"/>
                  </a:lnTo>
                  <a:lnTo>
                    <a:pt x="3219456" y="25497"/>
                  </a:lnTo>
                  <a:lnTo>
                    <a:pt x="3248054" y="54095"/>
                  </a:lnTo>
                  <a:lnTo>
                    <a:pt x="3266813" y="90350"/>
                  </a:lnTo>
                  <a:lnTo>
                    <a:pt x="3273552" y="132080"/>
                  </a:lnTo>
                  <a:lnTo>
                    <a:pt x="3273552" y="660400"/>
                  </a:lnTo>
                  <a:lnTo>
                    <a:pt x="3266813" y="702129"/>
                  </a:lnTo>
                  <a:lnTo>
                    <a:pt x="3248054" y="738384"/>
                  </a:lnTo>
                  <a:lnTo>
                    <a:pt x="3219456" y="766982"/>
                  </a:lnTo>
                  <a:lnTo>
                    <a:pt x="3183201" y="785741"/>
                  </a:lnTo>
                  <a:lnTo>
                    <a:pt x="3141472" y="792480"/>
                  </a:lnTo>
                  <a:lnTo>
                    <a:pt x="132080" y="792480"/>
                  </a:lnTo>
                  <a:lnTo>
                    <a:pt x="90350" y="785741"/>
                  </a:lnTo>
                  <a:lnTo>
                    <a:pt x="54095" y="766982"/>
                  </a:lnTo>
                  <a:lnTo>
                    <a:pt x="25497" y="738384"/>
                  </a:lnTo>
                  <a:lnTo>
                    <a:pt x="6738" y="702129"/>
                  </a:lnTo>
                  <a:lnTo>
                    <a:pt x="0" y="660400"/>
                  </a:lnTo>
                  <a:lnTo>
                    <a:pt x="0" y="132080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96011" y="664463"/>
            <a:ext cx="2828925" cy="1193800"/>
            <a:chOff x="96011" y="664463"/>
            <a:chExt cx="2828925" cy="1193800"/>
          </a:xfrm>
        </p:grpSpPr>
        <p:sp>
          <p:nvSpPr>
            <p:cNvPr id="15" name="object 15" descr=""/>
            <p:cNvSpPr/>
            <p:nvPr/>
          </p:nvSpPr>
          <p:spPr>
            <a:xfrm>
              <a:off x="102107" y="670559"/>
              <a:ext cx="2816860" cy="1181100"/>
            </a:xfrm>
            <a:custGeom>
              <a:avLst/>
              <a:gdLst/>
              <a:ahLst/>
              <a:cxnLst/>
              <a:rect l="l" t="t" r="r" b="b"/>
              <a:pathLst>
                <a:path w="2816860" h="1181100">
                  <a:moveTo>
                    <a:pt x="2619502" y="0"/>
                  </a:moveTo>
                  <a:lnTo>
                    <a:pt x="196850" y="0"/>
                  </a:lnTo>
                  <a:lnTo>
                    <a:pt x="151715" y="5199"/>
                  </a:lnTo>
                  <a:lnTo>
                    <a:pt x="110282" y="20008"/>
                  </a:lnTo>
                  <a:lnTo>
                    <a:pt x="73732" y="43247"/>
                  </a:lnTo>
                  <a:lnTo>
                    <a:pt x="43247" y="73732"/>
                  </a:lnTo>
                  <a:lnTo>
                    <a:pt x="20008" y="110282"/>
                  </a:lnTo>
                  <a:lnTo>
                    <a:pt x="5199" y="151715"/>
                  </a:lnTo>
                  <a:lnTo>
                    <a:pt x="0" y="196850"/>
                  </a:lnTo>
                  <a:lnTo>
                    <a:pt x="0" y="984250"/>
                  </a:lnTo>
                  <a:lnTo>
                    <a:pt x="5199" y="1029384"/>
                  </a:lnTo>
                  <a:lnTo>
                    <a:pt x="20008" y="1070817"/>
                  </a:lnTo>
                  <a:lnTo>
                    <a:pt x="43247" y="1107367"/>
                  </a:lnTo>
                  <a:lnTo>
                    <a:pt x="73732" y="1137852"/>
                  </a:lnTo>
                  <a:lnTo>
                    <a:pt x="110282" y="1161091"/>
                  </a:lnTo>
                  <a:lnTo>
                    <a:pt x="151715" y="1175900"/>
                  </a:lnTo>
                  <a:lnTo>
                    <a:pt x="196850" y="1181100"/>
                  </a:lnTo>
                  <a:lnTo>
                    <a:pt x="2619502" y="1181100"/>
                  </a:lnTo>
                  <a:lnTo>
                    <a:pt x="2664636" y="1175900"/>
                  </a:lnTo>
                  <a:lnTo>
                    <a:pt x="2706069" y="1161091"/>
                  </a:lnTo>
                  <a:lnTo>
                    <a:pt x="2742619" y="1137852"/>
                  </a:lnTo>
                  <a:lnTo>
                    <a:pt x="2773104" y="1107367"/>
                  </a:lnTo>
                  <a:lnTo>
                    <a:pt x="2796343" y="1070817"/>
                  </a:lnTo>
                  <a:lnTo>
                    <a:pt x="2811152" y="1029384"/>
                  </a:lnTo>
                  <a:lnTo>
                    <a:pt x="2816352" y="984250"/>
                  </a:lnTo>
                  <a:lnTo>
                    <a:pt x="2816352" y="196850"/>
                  </a:lnTo>
                  <a:lnTo>
                    <a:pt x="2811152" y="151715"/>
                  </a:lnTo>
                  <a:lnTo>
                    <a:pt x="2796343" y="110282"/>
                  </a:lnTo>
                  <a:lnTo>
                    <a:pt x="2773104" y="73732"/>
                  </a:lnTo>
                  <a:lnTo>
                    <a:pt x="2742619" y="43247"/>
                  </a:lnTo>
                  <a:lnTo>
                    <a:pt x="2706069" y="20008"/>
                  </a:lnTo>
                  <a:lnTo>
                    <a:pt x="2664636" y="5199"/>
                  </a:lnTo>
                  <a:lnTo>
                    <a:pt x="26195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102107" y="670559"/>
              <a:ext cx="2816860" cy="1181100"/>
            </a:xfrm>
            <a:custGeom>
              <a:avLst/>
              <a:gdLst/>
              <a:ahLst/>
              <a:cxnLst/>
              <a:rect l="l" t="t" r="r" b="b"/>
              <a:pathLst>
                <a:path w="2816860" h="1181100">
                  <a:moveTo>
                    <a:pt x="0" y="196850"/>
                  </a:moveTo>
                  <a:lnTo>
                    <a:pt x="5199" y="151715"/>
                  </a:lnTo>
                  <a:lnTo>
                    <a:pt x="20008" y="110282"/>
                  </a:lnTo>
                  <a:lnTo>
                    <a:pt x="43247" y="73732"/>
                  </a:lnTo>
                  <a:lnTo>
                    <a:pt x="73732" y="43247"/>
                  </a:lnTo>
                  <a:lnTo>
                    <a:pt x="110282" y="20008"/>
                  </a:lnTo>
                  <a:lnTo>
                    <a:pt x="151715" y="5199"/>
                  </a:lnTo>
                  <a:lnTo>
                    <a:pt x="196850" y="0"/>
                  </a:lnTo>
                  <a:lnTo>
                    <a:pt x="2619502" y="0"/>
                  </a:lnTo>
                  <a:lnTo>
                    <a:pt x="2664636" y="5199"/>
                  </a:lnTo>
                  <a:lnTo>
                    <a:pt x="2706069" y="20008"/>
                  </a:lnTo>
                  <a:lnTo>
                    <a:pt x="2742619" y="43247"/>
                  </a:lnTo>
                  <a:lnTo>
                    <a:pt x="2773104" y="73732"/>
                  </a:lnTo>
                  <a:lnTo>
                    <a:pt x="2796343" y="110282"/>
                  </a:lnTo>
                  <a:lnTo>
                    <a:pt x="2811152" y="151715"/>
                  </a:lnTo>
                  <a:lnTo>
                    <a:pt x="2816352" y="196850"/>
                  </a:lnTo>
                  <a:lnTo>
                    <a:pt x="2816352" y="984250"/>
                  </a:lnTo>
                  <a:lnTo>
                    <a:pt x="2811152" y="1029384"/>
                  </a:lnTo>
                  <a:lnTo>
                    <a:pt x="2796343" y="1070817"/>
                  </a:lnTo>
                  <a:lnTo>
                    <a:pt x="2773104" y="1107367"/>
                  </a:lnTo>
                  <a:lnTo>
                    <a:pt x="2742619" y="1137852"/>
                  </a:lnTo>
                  <a:lnTo>
                    <a:pt x="2706069" y="1161091"/>
                  </a:lnTo>
                  <a:lnTo>
                    <a:pt x="2664636" y="1175900"/>
                  </a:lnTo>
                  <a:lnTo>
                    <a:pt x="2619502" y="1181100"/>
                  </a:lnTo>
                  <a:lnTo>
                    <a:pt x="196850" y="1181100"/>
                  </a:lnTo>
                  <a:lnTo>
                    <a:pt x="151715" y="1175900"/>
                  </a:lnTo>
                  <a:lnTo>
                    <a:pt x="110282" y="1161091"/>
                  </a:lnTo>
                  <a:lnTo>
                    <a:pt x="73732" y="1137852"/>
                  </a:lnTo>
                  <a:lnTo>
                    <a:pt x="43247" y="1107367"/>
                  </a:lnTo>
                  <a:lnTo>
                    <a:pt x="20008" y="1070817"/>
                  </a:lnTo>
                  <a:lnTo>
                    <a:pt x="5199" y="1029384"/>
                  </a:lnTo>
                  <a:lnTo>
                    <a:pt x="0" y="984250"/>
                  </a:lnTo>
                  <a:lnTo>
                    <a:pt x="0" y="196850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681732" y="178434"/>
            <a:ext cx="6249035" cy="3454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solidFill>
                  <a:srgbClr val="1F4E79"/>
                </a:solidFill>
                <a:latin typeface="Times New Roman"/>
                <a:cs typeface="Times New Roman"/>
              </a:rPr>
              <a:t>СОЗДАНИЕ</a:t>
            </a:r>
            <a:r>
              <a:rPr dirty="0" sz="2100" spc="-4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2100" spc="-30">
                <a:solidFill>
                  <a:srgbClr val="1F4E79"/>
                </a:solidFill>
                <a:latin typeface="Times New Roman"/>
                <a:cs typeface="Times New Roman"/>
              </a:rPr>
              <a:t>ЗДОРОВЬЕСБЕРЕГАЮЩЕЙ</a:t>
            </a:r>
            <a:r>
              <a:rPr dirty="0" sz="2100" spc="-6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2100" spc="-10">
                <a:solidFill>
                  <a:srgbClr val="1F4E79"/>
                </a:solidFill>
                <a:latin typeface="Times New Roman"/>
                <a:cs typeface="Times New Roman"/>
              </a:rPr>
              <a:t>СРЕДЫ</a:t>
            </a:r>
            <a:endParaRPr sz="2100">
              <a:latin typeface="Times New Roman"/>
              <a:cs typeface="Times New Roman"/>
            </a:endParaRPr>
          </a:p>
        </p:txBody>
      </p:sp>
      <p:grpSp>
        <p:nvGrpSpPr>
          <p:cNvPr id="18" name="object 18" descr=""/>
          <p:cNvGrpSpPr/>
          <p:nvPr/>
        </p:nvGrpSpPr>
        <p:grpSpPr>
          <a:xfrm>
            <a:off x="126492" y="62484"/>
            <a:ext cx="3154680" cy="452755"/>
            <a:chOff x="126492" y="62484"/>
            <a:chExt cx="3154680" cy="452755"/>
          </a:xfrm>
        </p:grpSpPr>
        <p:pic>
          <p:nvPicPr>
            <p:cNvPr id="19" name="object 19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6492" y="62484"/>
              <a:ext cx="406908" cy="425196"/>
            </a:xfrm>
            <a:prstGeom prst="rect">
              <a:avLst/>
            </a:prstGeom>
          </p:spPr>
        </p:pic>
        <p:pic>
          <p:nvPicPr>
            <p:cNvPr id="20" name="object 20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3400" y="121919"/>
              <a:ext cx="2747772" cy="393191"/>
            </a:xfrm>
            <a:prstGeom prst="rect">
              <a:avLst/>
            </a:prstGeom>
          </p:spPr>
        </p:pic>
      </p:grpSp>
      <p:sp>
        <p:nvSpPr>
          <p:cNvPr id="21" name="object 21" descr=""/>
          <p:cNvSpPr txBox="1"/>
          <p:nvPr/>
        </p:nvSpPr>
        <p:spPr>
          <a:xfrm>
            <a:off x="8838692" y="4802530"/>
            <a:ext cx="1993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5">
                <a:solidFill>
                  <a:srgbClr val="AEABAB"/>
                </a:solidFill>
                <a:latin typeface="Calibri"/>
                <a:cs typeface="Calibri"/>
              </a:rPr>
              <a:t>13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234492" y="750570"/>
            <a:ext cx="2534920" cy="1081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1.</a:t>
            </a:r>
            <a:r>
              <a:rPr dirty="0" sz="1350" spc="-3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ПОВЫШЕНИЕ</a:t>
            </a: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ОСВЕДОМЛЕННОСТИ</a:t>
            </a:r>
            <a:r>
              <a:rPr dirty="0" sz="1350" spc="5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50">
                <a:solidFill>
                  <a:srgbClr val="1F4E79"/>
                </a:solidFill>
                <a:latin typeface="Calibri"/>
                <a:cs typeface="Calibri"/>
              </a:rPr>
              <a:t>О</a:t>
            </a:r>
            <a:endParaRPr sz="1050">
              <a:latin typeface="Calibri"/>
              <a:cs typeface="Calibri"/>
            </a:endParaRPr>
          </a:p>
          <a:p>
            <a:pPr marL="12700" marR="453390">
              <a:lnSpc>
                <a:spcPct val="100000"/>
              </a:lnSpc>
              <a:spcBef>
                <a:spcPts val="25"/>
              </a:spcBef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ХРОНИЧЕСКИХ</a:t>
            </a:r>
            <a:r>
              <a:rPr dirty="0" sz="1050" spc="-5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НЕИНФЕКЦИОННЫХ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ЗАБОЛЕВАНИЙ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 МЕРОПРИЯТИЯХ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КОРПОРАТИВНЫХ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ПРОГРАММ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УКРЕПЛЕНИЯ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ЗДОРОВЬЯ</a:t>
            </a:r>
            <a:r>
              <a:rPr dirty="0" sz="1050" spc="-6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СОТРУДНИКОВ</a:t>
            </a:r>
            <a:endParaRPr sz="1050">
              <a:latin typeface="Calibri"/>
              <a:cs typeface="Calibri"/>
            </a:endParaRPr>
          </a:p>
        </p:txBody>
      </p:sp>
      <p:pic>
        <p:nvPicPr>
          <p:cNvPr id="23" name="object 23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9831" y="1952244"/>
            <a:ext cx="2616708" cy="1857756"/>
          </a:xfrm>
          <a:prstGeom prst="rect">
            <a:avLst/>
          </a:prstGeom>
        </p:spPr>
      </p:pic>
      <p:sp>
        <p:nvSpPr>
          <p:cNvPr id="24" name="object 24" descr=""/>
          <p:cNvSpPr txBox="1"/>
          <p:nvPr/>
        </p:nvSpPr>
        <p:spPr>
          <a:xfrm>
            <a:off x="216509" y="4067657"/>
            <a:ext cx="2479040" cy="5556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2.</a:t>
            </a:r>
            <a:r>
              <a:rPr dirty="0" sz="1350" spc="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1F4E79"/>
                </a:solidFill>
                <a:latin typeface="Calibri"/>
                <a:cs typeface="Calibri"/>
              </a:rPr>
              <a:t>ОРГАНИЗАЦИЯ</a:t>
            </a:r>
            <a:r>
              <a:rPr dirty="0" sz="1350" spc="-2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r>
              <a:rPr dirty="0" sz="1350" spc="10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ПРОВЕДЕНИЕ</a:t>
            </a:r>
            <a:endParaRPr sz="1350">
              <a:latin typeface="Calibri"/>
              <a:cs typeface="Calibri"/>
            </a:endParaRPr>
          </a:p>
          <a:p>
            <a:pPr marL="12700" marR="26034">
              <a:lnSpc>
                <a:spcPct val="100000"/>
              </a:lnSpc>
              <a:spcBef>
                <a:spcPts val="25"/>
              </a:spcBef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ИНФОРМАЦИОННО-КОМУНИКАЦИОННЫХ МЕРОПРИЯТИЙ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3081273" y="959866"/>
            <a:ext cx="5264785" cy="1267460"/>
            <a:chOff x="3081273" y="959866"/>
            <a:chExt cx="5264785" cy="1267460"/>
          </a:xfrm>
        </p:grpSpPr>
        <p:sp>
          <p:nvSpPr>
            <p:cNvPr id="26" name="object 26" descr=""/>
            <p:cNvSpPr/>
            <p:nvPr/>
          </p:nvSpPr>
          <p:spPr>
            <a:xfrm>
              <a:off x="3087623" y="966216"/>
              <a:ext cx="5252085" cy="1254760"/>
            </a:xfrm>
            <a:custGeom>
              <a:avLst/>
              <a:gdLst/>
              <a:ahLst/>
              <a:cxnLst/>
              <a:rect l="l" t="t" r="r" b="b"/>
              <a:pathLst>
                <a:path w="5252084" h="1254760">
                  <a:moveTo>
                    <a:pt x="5042661" y="0"/>
                  </a:moveTo>
                  <a:lnTo>
                    <a:pt x="209041" y="0"/>
                  </a:lnTo>
                  <a:lnTo>
                    <a:pt x="161113" y="5521"/>
                  </a:lnTo>
                  <a:lnTo>
                    <a:pt x="117113" y="21248"/>
                  </a:lnTo>
                  <a:lnTo>
                    <a:pt x="78300" y="45926"/>
                  </a:lnTo>
                  <a:lnTo>
                    <a:pt x="45926" y="78300"/>
                  </a:lnTo>
                  <a:lnTo>
                    <a:pt x="21248" y="117113"/>
                  </a:lnTo>
                  <a:lnTo>
                    <a:pt x="5521" y="161113"/>
                  </a:lnTo>
                  <a:lnTo>
                    <a:pt x="0" y="209042"/>
                  </a:lnTo>
                  <a:lnTo>
                    <a:pt x="0" y="1045210"/>
                  </a:lnTo>
                  <a:lnTo>
                    <a:pt x="5521" y="1093138"/>
                  </a:lnTo>
                  <a:lnTo>
                    <a:pt x="21248" y="1137138"/>
                  </a:lnTo>
                  <a:lnTo>
                    <a:pt x="45926" y="1175951"/>
                  </a:lnTo>
                  <a:lnTo>
                    <a:pt x="78300" y="1208325"/>
                  </a:lnTo>
                  <a:lnTo>
                    <a:pt x="117113" y="1233003"/>
                  </a:lnTo>
                  <a:lnTo>
                    <a:pt x="161113" y="1248730"/>
                  </a:lnTo>
                  <a:lnTo>
                    <a:pt x="209041" y="1254252"/>
                  </a:lnTo>
                  <a:lnTo>
                    <a:pt x="5042661" y="1254252"/>
                  </a:lnTo>
                  <a:lnTo>
                    <a:pt x="5090590" y="1248730"/>
                  </a:lnTo>
                  <a:lnTo>
                    <a:pt x="5134590" y="1233003"/>
                  </a:lnTo>
                  <a:lnTo>
                    <a:pt x="5173403" y="1208325"/>
                  </a:lnTo>
                  <a:lnTo>
                    <a:pt x="5205777" y="1175951"/>
                  </a:lnTo>
                  <a:lnTo>
                    <a:pt x="5230455" y="1137138"/>
                  </a:lnTo>
                  <a:lnTo>
                    <a:pt x="5246182" y="1093138"/>
                  </a:lnTo>
                  <a:lnTo>
                    <a:pt x="5251704" y="1045210"/>
                  </a:lnTo>
                  <a:lnTo>
                    <a:pt x="5251704" y="209042"/>
                  </a:lnTo>
                  <a:lnTo>
                    <a:pt x="5246182" y="161113"/>
                  </a:lnTo>
                  <a:lnTo>
                    <a:pt x="5230455" y="117113"/>
                  </a:lnTo>
                  <a:lnTo>
                    <a:pt x="5205777" y="78300"/>
                  </a:lnTo>
                  <a:lnTo>
                    <a:pt x="5173403" y="45926"/>
                  </a:lnTo>
                  <a:lnTo>
                    <a:pt x="5134590" y="21248"/>
                  </a:lnTo>
                  <a:lnTo>
                    <a:pt x="5090590" y="5521"/>
                  </a:lnTo>
                  <a:lnTo>
                    <a:pt x="50426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3087623" y="966216"/>
              <a:ext cx="5252085" cy="1254760"/>
            </a:xfrm>
            <a:custGeom>
              <a:avLst/>
              <a:gdLst/>
              <a:ahLst/>
              <a:cxnLst/>
              <a:rect l="l" t="t" r="r" b="b"/>
              <a:pathLst>
                <a:path w="5252084" h="1254760">
                  <a:moveTo>
                    <a:pt x="0" y="209042"/>
                  </a:moveTo>
                  <a:lnTo>
                    <a:pt x="5521" y="161113"/>
                  </a:lnTo>
                  <a:lnTo>
                    <a:pt x="21248" y="117113"/>
                  </a:lnTo>
                  <a:lnTo>
                    <a:pt x="45926" y="78300"/>
                  </a:lnTo>
                  <a:lnTo>
                    <a:pt x="78300" y="45926"/>
                  </a:lnTo>
                  <a:lnTo>
                    <a:pt x="117113" y="21248"/>
                  </a:lnTo>
                  <a:lnTo>
                    <a:pt x="161113" y="5521"/>
                  </a:lnTo>
                  <a:lnTo>
                    <a:pt x="209041" y="0"/>
                  </a:lnTo>
                  <a:lnTo>
                    <a:pt x="5042661" y="0"/>
                  </a:lnTo>
                  <a:lnTo>
                    <a:pt x="5090590" y="5521"/>
                  </a:lnTo>
                  <a:lnTo>
                    <a:pt x="5134590" y="21248"/>
                  </a:lnTo>
                  <a:lnTo>
                    <a:pt x="5173403" y="45926"/>
                  </a:lnTo>
                  <a:lnTo>
                    <a:pt x="5205777" y="78300"/>
                  </a:lnTo>
                  <a:lnTo>
                    <a:pt x="5230455" y="117113"/>
                  </a:lnTo>
                  <a:lnTo>
                    <a:pt x="5246182" y="161113"/>
                  </a:lnTo>
                  <a:lnTo>
                    <a:pt x="5251704" y="209042"/>
                  </a:lnTo>
                  <a:lnTo>
                    <a:pt x="5251704" y="1045210"/>
                  </a:lnTo>
                  <a:lnTo>
                    <a:pt x="5246182" y="1093138"/>
                  </a:lnTo>
                  <a:lnTo>
                    <a:pt x="5230455" y="1137138"/>
                  </a:lnTo>
                  <a:lnTo>
                    <a:pt x="5205777" y="1175951"/>
                  </a:lnTo>
                  <a:lnTo>
                    <a:pt x="5173403" y="1208325"/>
                  </a:lnTo>
                  <a:lnTo>
                    <a:pt x="5134590" y="1233003"/>
                  </a:lnTo>
                  <a:lnTo>
                    <a:pt x="5090590" y="1248730"/>
                  </a:lnTo>
                  <a:lnTo>
                    <a:pt x="5042661" y="1254252"/>
                  </a:lnTo>
                  <a:lnTo>
                    <a:pt x="209041" y="1254252"/>
                  </a:lnTo>
                  <a:lnTo>
                    <a:pt x="161113" y="1248730"/>
                  </a:lnTo>
                  <a:lnTo>
                    <a:pt x="117113" y="1233003"/>
                  </a:lnTo>
                  <a:lnTo>
                    <a:pt x="78300" y="1208325"/>
                  </a:lnTo>
                  <a:lnTo>
                    <a:pt x="45926" y="1175951"/>
                  </a:lnTo>
                  <a:lnTo>
                    <a:pt x="21248" y="1137138"/>
                  </a:lnTo>
                  <a:lnTo>
                    <a:pt x="5521" y="1093138"/>
                  </a:lnTo>
                  <a:lnTo>
                    <a:pt x="0" y="1045210"/>
                  </a:lnTo>
                  <a:lnTo>
                    <a:pt x="0" y="209042"/>
                  </a:lnTo>
                  <a:close/>
                </a:path>
              </a:pathLst>
            </a:custGeom>
            <a:ln w="12192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8" name="object 28" descr=""/>
          <p:cNvSpPr txBox="1"/>
          <p:nvPr/>
        </p:nvSpPr>
        <p:spPr>
          <a:xfrm>
            <a:off x="3221227" y="700785"/>
            <a:ext cx="4892040" cy="145034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62585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3</a:t>
            </a:r>
            <a:r>
              <a:rPr dirty="0" sz="1350" b="1">
                <a:solidFill>
                  <a:srgbClr val="538235"/>
                </a:solidFill>
                <a:latin typeface="Calibri"/>
                <a:cs typeface="Calibri"/>
              </a:rPr>
              <a:t>.</a:t>
            </a:r>
            <a:r>
              <a:rPr dirty="0" sz="1350" spc="-5" b="1">
                <a:solidFill>
                  <a:srgbClr val="538235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1F4E79"/>
                </a:solidFill>
                <a:latin typeface="Calibri"/>
                <a:cs typeface="Calibri"/>
              </a:rPr>
              <a:t>ОРГАНИЗАЦИЯ</a:t>
            </a:r>
            <a:r>
              <a:rPr dirty="0" sz="1350" spc="-3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ЗДОРОВОГО</a:t>
            </a:r>
            <a:r>
              <a:rPr dirty="0" sz="1350" spc="-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ПИТАНИЯ</a:t>
            </a:r>
            <a:endParaRPr sz="13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765"/>
              </a:spcBef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ОРГАНИЗАЦИЯ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ЗДОРОВОГО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ПИТАНИЯ</a:t>
            </a:r>
            <a:r>
              <a:rPr dirty="0" sz="1050" spc="20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В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ТОЧКАХ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ПРОДАЖ</a:t>
            </a:r>
            <a:r>
              <a:rPr dirty="0" sz="1050" spc="-3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ГОТОВОЙ</a:t>
            </a:r>
            <a:r>
              <a:rPr dirty="0" sz="1050" spc="-2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ПРОДУКЦИИ</a:t>
            </a:r>
            <a:endParaRPr sz="1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(БУФЕТАХ)</a:t>
            </a:r>
            <a:endParaRPr sz="1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СОСТАВЛЕНИЕ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МЕНЮ</a:t>
            </a:r>
            <a:r>
              <a:rPr dirty="0" sz="1050" spc="-2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ДЛЯ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СОТРУДНИКОВ</a:t>
            </a:r>
            <a:endParaRPr sz="1050">
              <a:latin typeface="Calibri"/>
              <a:cs typeface="Calibri"/>
            </a:endParaRPr>
          </a:p>
          <a:p>
            <a:pPr marL="227329" marR="299720" indent="-215265">
              <a:lnSpc>
                <a:spcPct val="100000"/>
              </a:lnSpc>
              <a:buFont typeface="Microsoft Sans Serif"/>
              <a:buChar char="•"/>
              <a:tabLst>
                <a:tab pos="227329" algn="l"/>
              </a:tabLst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ЕЖЕНЕДЕЛЬНАЯ</a:t>
            </a:r>
            <a:r>
              <a:rPr dirty="0" sz="1050" spc="-3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ПОЛЕЗНАЯ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РАССЫЛКА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В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ЧАТЕ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ИНФОРМАЦИИ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ЗДОРОВОМ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ПИТАНИИ</a:t>
            </a:r>
            <a:r>
              <a:rPr dirty="0" sz="1050" spc="-2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(ИНФОРМАЦИОННЫЕ</a:t>
            </a:r>
            <a:r>
              <a:rPr dirty="0" sz="1050" spc="-3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БЮЛЛЕТЕНИ)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,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А</a:t>
            </a:r>
            <a:r>
              <a:rPr dirty="0" sz="1050" spc="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ТАКЖЕ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МЕНЮ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НА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НЕДЕЛЮ</a:t>
            </a:r>
            <a:endParaRPr sz="1050">
              <a:latin typeface="Calibri"/>
              <a:cs typeface="Calibri"/>
            </a:endParaRPr>
          </a:p>
          <a:p>
            <a:pPr marL="227329" marR="215265" indent="-215265">
              <a:lnSpc>
                <a:spcPct val="100000"/>
              </a:lnSpc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ПОДКЮЧЕНИЕ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SMM-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СПЕЦИАЛИСТОВ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ДЛЯ</a:t>
            </a:r>
            <a:r>
              <a:rPr dirty="0" sz="1050" spc="-3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ОСВЕЩЕНИЯ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ЭТАПОВ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РЕАЛИЗАЦИИ МЕРОПРИЯТИЙ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r>
              <a:rPr dirty="0" sz="1050" spc="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УСПЕХОВ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СОТРУДНИКОВ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2924048" y="2233422"/>
            <a:ext cx="329374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4.</a:t>
            </a:r>
            <a:r>
              <a:rPr dirty="0" sz="1350" spc="-3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ПОВЫШЕНИЕ</a:t>
            </a:r>
            <a:r>
              <a:rPr dirty="0" sz="1350" spc="-20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ФИЗИЧЕСКОЙ</a:t>
            </a:r>
            <a:r>
              <a:rPr dirty="0" sz="1350" spc="-6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АКТИВНОСТИ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2936875" y="2629280"/>
            <a:ext cx="317309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27329" marR="5080" indent="-215265">
              <a:lnSpc>
                <a:spcPct val="100000"/>
              </a:lnSpc>
              <a:spcBef>
                <a:spcPts val="105"/>
              </a:spcBef>
              <a:buFont typeface="Microsoft Sans Serif"/>
              <a:buChar char="•"/>
              <a:tabLst>
                <a:tab pos="227329" algn="l"/>
              </a:tabLst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ПРОВЕДЕНИЕ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ЕЖЕДНЕВНОЙ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ЗАРЯДКИ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НА</a:t>
            </a:r>
            <a:r>
              <a:rPr dirty="0" sz="1050" spc="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РАБОЧЕМ МЕСТЕ</a:t>
            </a:r>
            <a:endParaRPr sz="1050">
              <a:latin typeface="Calibri"/>
              <a:cs typeface="Calibri"/>
            </a:endParaRPr>
          </a:p>
          <a:p>
            <a:pPr marL="227329" marR="31115" indent="-215265">
              <a:lnSpc>
                <a:spcPct val="100000"/>
              </a:lnSpc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ОРГАНИЗАЦИЯ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ТРЕНАЖЕРНОГО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ЗАЛА НА</a:t>
            </a:r>
            <a:r>
              <a:rPr dirty="0" sz="1050" spc="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РАБОЧЕМ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МЕСТЕ</a:t>
            </a:r>
            <a:r>
              <a:rPr dirty="0" sz="1050" spc="-3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ДОСТУПОМ</a:t>
            </a:r>
            <a:r>
              <a:rPr dirty="0" sz="1050" spc="-3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ДЛЯ</a:t>
            </a:r>
            <a:r>
              <a:rPr dirty="0" sz="1050" spc="-3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КАЖДОГО</a:t>
            </a:r>
            <a:r>
              <a:rPr dirty="0" sz="1050" spc="-3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СОТРУДНИКА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374638" y="2146472"/>
            <a:ext cx="2534285" cy="136525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152400">
              <a:lnSpc>
                <a:spcPct val="100000"/>
              </a:lnSpc>
              <a:spcBef>
                <a:spcPts val="86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5.</a:t>
            </a:r>
            <a:r>
              <a:rPr dirty="0" sz="1350" spc="-30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ПРОФИЛАКТИКА</a:t>
            </a:r>
            <a:r>
              <a:rPr dirty="0" sz="1350" spc="-70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СТРЕССА</a:t>
            </a:r>
            <a:endParaRPr sz="1350">
              <a:latin typeface="Calibri"/>
              <a:cs typeface="Calibri"/>
            </a:endParaRPr>
          </a:p>
          <a:p>
            <a:pPr marL="227329" marR="5080" indent="-215265">
              <a:lnSpc>
                <a:spcPct val="100000"/>
              </a:lnSpc>
              <a:spcBef>
                <a:spcPts val="595"/>
              </a:spcBef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ПОДГОТОВКА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ГРАФИКА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МЕРОПРИЯТИЙ,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НАПРАВЛЕННЫХ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НА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ПРОФИЛАКТИКУ</a:t>
            </a:r>
            <a:endParaRPr sz="1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СТРЕССА</a:t>
            </a:r>
            <a:r>
              <a:rPr dirty="0" sz="1050" spc="-1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СРЕДИ</a:t>
            </a:r>
            <a:r>
              <a:rPr dirty="0" sz="1050" spc="-3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СОТРУДНИКОВ</a:t>
            </a:r>
            <a:endParaRPr sz="1050">
              <a:latin typeface="Calibri"/>
              <a:cs typeface="Calibri"/>
            </a:endParaRPr>
          </a:p>
          <a:p>
            <a:pPr marL="227329" indent="-214629">
              <a:lnSpc>
                <a:spcPct val="100000"/>
              </a:lnSpc>
              <a:buFont typeface="Microsoft Sans Serif"/>
              <a:buChar char="•"/>
              <a:tabLst>
                <a:tab pos="227329" algn="l"/>
              </a:tabLst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ГРУППОВЫЕ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ТРЕНИНГИ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50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endParaRPr sz="1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ИНДИВИДУАЛЬНЫЕ</a:t>
            </a:r>
            <a:r>
              <a:rPr dirty="0" sz="1050" spc="-5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СЕССИИ</a:t>
            </a:r>
            <a:r>
              <a:rPr dirty="0" sz="1050" spc="-3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50">
                <a:solidFill>
                  <a:srgbClr val="1F4E79"/>
                </a:solidFill>
                <a:latin typeface="Calibri"/>
                <a:cs typeface="Calibri"/>
              </a:rPr>
              <a:t>С</a:t>
            </a:r>
            <a:endParaRPr sz="1050">
              <a:latin typeface="Calibri"/>
              <a:cs typeface="Calibri"/>
            </a:endParaRPr>
          </a:p>
          <a:p>
            <a:pPr marL="227329">
              <a:lnSpc>
                <a:spcPct val="100000"/>
              </a:lnSpc>
              <a:spcBef>
                <a:spcPts val="5"/>
              </a:spcBef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ПСИХОЛОГОМ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2923158" y="3381883"/>
            <a:ext cx="3329940" cy="4381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4E79"/>
                </a:solidFill>
                <a:latin typeface="Calibri"/>
                <a:cs typeface="Calibri"/>
              </a:rPr>
              <a:t>6.</a:t>
            </a:r>
            <a:r>
              <a:rPr dirty="0" sz="1350" spc="20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ПРОФИЛАКТИКА</a:t>
            </a:r>
            <a:r>
              <a:rPr dirty="0" sz="1350" spc="-2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ПОТРЕБЛЕНИЯ</a:t>
            </a:r>
            <a:r>
              <a:rPr dirty="0" sz="1350" spc="-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20" b="1">
                <a:solidFill>
                  <a:srgbClr val="1F4E79"/>
                </a:solidFill>
                <a:latin typeface="Calibri"/>
                <a:cs typeface="Calibri"/>
              </a:rPr>
              <a:t>ТАБАКА</a:t>
            </a:r>
            <a:r>
              <a:rPr dirty="0" sz="1350" spc="-15" b="1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350" spc="-60" b="1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endParaRPr sz="1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350" spc="-10" b="1">
                <a:solidFill>
                  <a:srgbClr val="1F4E79"/>
                </a:solidFill>
                <a:latin typeface="Calibri"/>
                <a:cs typeface="Calibri"/>
              </a:rPr>
              <a:t>АЛКОГОЛЯ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33" name="object 33" descr=""/>
          <p:cNvSpPr txBox="1"/>
          <p:nvPr/>
        </p:nvSpPr>
        <p:spPr>
          <a:xfrm>
            <a:off x="2970657" y="3821074"/>
            <a:ext cx="309689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ГРУППОВЫЕ</a:t>
            </a:r>
            <a:r>
              <a:rPr dirty="0" sz="1050" spc="-4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ТРЕНИНГИ</a:t>
            </a:r>
            <a:r>
              <a:rPr dirty="0" sz="1050" spc="-4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С</a:t>
            </a:r>
            <a:r>
              <a:rPr dirty="0" sz="1050" spc="-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ПСИХОЛОГОМ</a:t>
            </a:r>
            <a:endParaRPr sz="10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НАПРАВЛЕННЫЕ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НА</a:t>
            </a:r>
            <a:r>
              <a:rPr dirty="0" sz="1050" spc="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ПОДДЕРЖКУ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 СОТРУДНИКОВ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РЕШИВШИХ</a:t>
            </a:r>
            <a:r>
              <a:rPr dirty="0" sz="1050" spc="10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ОТКАЗАТЬСЯ</a:t>
            </a:r>
            <a:r>
              <a:rPr dirty="0" sz="1050" spc="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ОТ 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ПОТРЕБЛЕНИЯ</a:t>
            </a:r>
            <a:r>
              <a:rPr dirty="0" sz="1050" spc="-2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>
                <a:solidFill>
                  <a:srgbClr val="1F4E79"/>
                </a:solidFill>
                <a:latin typeface="Calibri"/>
                <a:cs typeface="Calibri"/>
              </a:rPr>
              <a:t>ТАБАКА</a:t>
            </a:r>
            <a:r>
              <a:rPr dirty="0" sz="1050" spc="5">
                <a:solidFill>
                  <a:srgbClr val="1F4E79"/>
                </a:solidFill>
                <a:latin typeface="Calibri"/>
                <a:cs typeface="Calibri"/>
              </a:rPr>
              <a:t> </a:t>
            </a:r>
            <a:r>
              <a:rPr dirty="0" sz="1050" spc="-50">
                <a:solidFill>
                  <a:srgbClr val="1F4E79"/>
                </a:solidFill>
                <a:latin typeface="Calibri"/>
                <a:cs typeface="Calibri"/>
              </a:rPr>
              <a:t>И</a:t>
            </a:r>
            <a:r>
              <a:rPr dirty="0" sz="1050" spc="-10">
                <a:solidFill>
                  <a:srgbClr val="1F4E79"/>
                </a:solidFill>
                <a:latin typeface="Calibri"/>
                <a:cs typeface="Calibri"/>
              </a:rPr>
              <a:t> АЛКОГОЛЯ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34" name="object 34" descr=""/>
          <p:cNvGrpSpPr/>
          <p:nvPr/>
        </p:nvGrpSpPr>
        <p:grpSpPr>
          <a:xfrm>
            <a:off x="8336280" y="651281"/>
            <a:ext cx="711835" cy="1235710"/>
            <a:chOff x="8336280" y="651281"/>
            <a:chExt cx="711835" cy="1235710"/>
          </a:xfrm>
        </p:grpSpPr>
        <p:pic>
          <p:nvPicPr>
            <p:cNvPr id="35" name="object 3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36280" y="1296923"/>
              <a:ext cx="588264" cy="589788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91144" y="651281"/>
              <a:ext cx="656932" cy="656932"/>
            </a:xfrm>
            <a:prstGeom prst="rect">
              <a:avLst/>
            </a:prstGeom>
          </p:spPr>
        </p:pic>
      </p:grpSp>
      <p:pic>
        <p:nvPicPr>
          <p:cNvPr id="37" name="object 3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61276" y="3700271"/>
            <a:ext cx="937259" cy="935736"/>
          </a:xfrm>
          <a:prstGeom prst="rect">
            <a:avLst/>
          </a:prstGeom>
        </p:spPr>
      </p:pic>
      <p:sp>
        <p:nvSpPr>
          <p:cNvPr id="38" name="object 38" descr=""/>
          <p:cNvSpPr txBox="1"/>
          <p:nvPr/>
        </p:nvSpPr>
        <p:spPr>
          <a:xfrm>
            <a:off x="5227701" y="4690668"/>
            <a:ext cx="3251835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heavy" sz="1400" spc="-10" b="1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8"/>
              </a:rPr>
              <a:t>https://disk.yandex.ru/i/bFWnwtFnJDdGLQ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152644" y="1793748"/>
            <a:ext cx="603885" cy="1784985"/>
            <a:chOff x="5152644" y="1793748"/>
            <a:chExt cx="603885" cy="1784985"/>
          </a:xfrm>
        </p:grpSpPr>
        <p:sp>
          <p:nvSpPr>
            <p:cNvPr id="3" name="object 3" descr=""/>
            <p:cNvSpPr/>
            <p:nvPr/>
          </p:nvSpPr>
          <p:spPr>
            <a:xfrm>
              <a:off x="5158740" y="1799844"/>
              <a:ext cx="591820" cy="591820"/>
            </a:xfrm>
            <a:custGeom>
              <a:avLst/>
              <a:gdLst/>
              <a:ahLst/>
              <a:cxnLst/>
              <a:rect l="l" t="t" r="r" b="b"/>
              <a:pathLst>
                <a:path w="591820" h="591819">
                  <a:moveTo>
                    <a:pt x="295656" y="0"/>
                  </a:moveTo>
                  <a:lnTo>
                    <a:pt x="247690" y="3868"/>
                  </a:lnTo>
                  <a:lnTo>
                    <a:pt x="202192" y="15069"/>
                  </a:lnTo>
                  <a:lnTo>
                    <a:pt x="159769" y="32993"/>
                  </a:lnTo>
                  <a:lnTo>
                    <a:pt x="121029" y="57034"/>
                  </a:lnTo>
                  <a:lnTo>
                    <a:pt x="86582" y="86582"/>
                  </a:lnTo>
                  <a:lnTo>
                    <a:pt x="57034" y="121029"/>
                  </a:lnTo>
                  <a:lnTo>
                    <a:pt x="32993" y="159769"/>
                  </a:lnTo>
                  <a:lnTo>
                    <a:pt x="15069" y="202192"/>
                  </a:lnTo>
                  <a:lnTo>
                    <a:pt x="3868" y="247690"/>
                  </a:lnTo>
                  <a:lnTo>
                    <a:pt x="0" y="295655"/>
                  </a:lnTo>
                  <a:lnTo>
                    <a:pt x="3868" y="343621"/>
                  </a:lnTo>
                  <a:lnTo>
                    <a:pt x="15069" y="389119"/>
                  </a:lnTo>
                  <a:lnTo>
                    <a:pt x="32993" y="431542"/>
                  </a:lnTo>
                  <a:lnTo>
                    <a:pt x="57034" y="470282"/>
                  </a:lnTo>
                  <a:lnTo>
                    <a:pt x="86582" y="504729"/>
                  </a:lnTo>
                  <a:lnTo>
                    <a:pt x="121029" y="534277"/>
                  </a:lnTo>
                  <a:lnTo>
                    <a:pt x="159769" y="558318"/>
                  </a:lnTo>
                  <a:lnTo>
                    <a:pt x="202192" y="576242"/>
                  </a:lnTo>
                  <a:lnTo>
                    <a:pt x="247690" y="587443"/>
                  </a:lnTo>
                  <a:lnTo>
                    <a:pt x="295656" y="591311"/>
                  </a:lnTo>
                  <a:lnTo>
                    <a:pt x="343621" y="587443"/>
                  </a:lnTo>
                  <a:lnTo>
                    <a:pt x="389119" y="576242"/>
                  </a:lnTo>
                  <a:lnTo>
                    <a:pt x="431542" y="558318"/>
                  </a:lnTo>
                  <a:lnTo>
                    <a:pt x="470282" y="534277"/>
                  </a:lnTo>
                  <a:lnTo>
                    <a:pt x="504729" y="504729"/>
                  </a:lnTo>
                  <a:lnTo>
                    <a:pt x="534277" y="470282"/>
                  </a:lnTo>
                  <a:lnTo>
                    <a:pt x="558318" y="431542"/>
                  </a:lnTo>
                  <a:lnTo>
                    <a:pt x="576242" y="389119"/>
                  </a:lnTo>
                  <a:lnTo>
                    <a:pt x="587443" y="343621"/>
                  </a:lnTo>
                  <a:lnTo>
                    <a:pt x="591312" y="295655"/>
                  </a:lnTo>
                  <a:lnTo>
                    <a:pt x="587443" y="247690"/>
                  </a:lnTo>
                  <a:lnTo>
                    <a:pt x="576242" y="202192"/>
                  </a:lnTo>
                  <a:lnTo>
                    <a:pt x="558318" y="159769"/>
                  </a:lnTo>
                  <a:lnTo>
                    <a:pt x="534277" y="121029"/>
                  </a:lnTo>
                  <a:lnTo>
                    <a:pt x="504729" y="86582"/>
                  </a:lnTo>
                  <a:lnTo>
                    <a:pt x="470282" y="57034"/>
                  </a:lnTo>
                  <a:lnTo>
                    <a:pt x="431542" y="32993"/>
                  </a:lnTo>
                  <a:lnTo>
                    <a:pt x="389119" y="15069"/>
                  </a:lnTo>
                  <a:lnTo>
                    <a:pt x="343621" y="3868"/>
                  </a:lnTo>
                  <a:lnTo>
                    <a:pt x="295656" y="0"/>
                  </a:lnTo>
                  <a:close/>
                </a:path>
              </a:pathLst>
            </a:custGeom>
            <a:solidFill>
              <a:srgbClr val="5B9BD4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158740" y="1799844"/>
              <a:ext cx="591820" cy="591820"/>
            </a:xfrm>
            <a:custGeom>
              <a:avLst/>
              <a:gdLst/>
              <a:ahLst/>
              <a:cxnLst/>
              <a:rect l="l" t="t" r="r" b="b"/>
              <a:pathLst>
                <a:path w="591820" h="591819">
                  <a:moveTo>
                    <a:pt x="0" y="295655"/>
                  </a:moveTo>
                  <a:lnTo>
                    <a:pt x="3868" y="247690"/>
                  </a:lnTo>
                  <a:lnTo>
                    <a:pt x="15069" y="202192"/>
                  </a:lnTo>
                  <a:lnTo>
                    <a:pt x="32993" y="159769"/>
                  </a:lnTo>
                  <a:lnTo>
                    <a:pt x="57034" y="121029"/>
                  </a:lnTo>
                  <a:lnTo>
                    <a:pt x="86582" y="86582"/>
                  </a:lnTo>
                  <a:lnTo>
                    <a:pt x="121029" y="57034"/>
                  </a:lnTo>
                  <a:lnTo>
                    <a:pt x="159769" y="32993"/>
                  </a:lnTo>
                  <a:lnTo>
                    <a:pt x="202192" y="15069"/>
                  </a:lnTo>
                  <a:lnTo>
                    <a:pt x="247690" y="3868"/>
                  </a:lnTo>
                  <a:lnTo>
                    <a:pt x="295656" y="0"/>
                  </a:lnTo>
                  <a:lnTo>
                    <a:pt x="343621" y="3868"/>
                  </a:lnTo>
                  <a:lnTo>
                    <a:pt x="389119" y="15069"/>
                  </a:lnTo>
                  <a:lnTo>
                    <a:pt x="431542" y="32993"/>
                  </a:lnTo>
                  <a:lnTo>
                    <a:pt x="470282" y="57034"/>
                  </a:lnTo>
                  <a:lnTo>
                    <a:pt x="504729" y="86582"/>
                  </a:lnTo>
                  <a:lnTo>
                    <a:pt x="534277" y="121029"/>
                  </a:lnTo>
                  <a:lnTo>
                    <a:pt x="558318" y="159769"/>
                  </a:lnTo>
                  <a:lnTo>
                    <a:pt x="576242" y="202192"/>
                  </a:lnTo>
                  <a:lnTo>
                    <a:pt x="587443" y="247690"/>
                  </a:lnTo>
                  <a:lnTo>
                    <a:pt x="591312" y="295655"/>
                  </a:lnTo>
                  <a:lnTo>
                    <a:pt x="587443" y="343621"/>
                  </a:lnTo>
                  <a:lnTo>
                    <a:pt x="576242" y="389119"/>
                  </a:lnTo>
                  <a:lnTo>
                    <a:pt x="558318" y="431542"/>
                  </a:lnTo>
                  <a:lnTo>
                    <a:pt x="534277" y="470282"/>
                  </a:lnTo>
                  <a:lnTo>
                    <a:pt x="504729" y="504729"/>
                  </a:lnTo>
                  <a:lnTo>
                    <a:pt x="470282" y="534277"/>
                  </a:lnTo>
                  <a:lnTo>
                    <a:pt x="431542" y="558318"/>
                  </a:lnTo>
                  <a:lnTo>
                    <a:pt x="389119" y="576242"/>
                  </a:lnTo>
                  <a:lnTo>
                    <a:pt x="343621" y="587443"/>
                  </a:lnTo>
                  <a:lnTo>
                    <a:pt x="295656" y="591311"/>
                  </a:lnTo>
                  <a:lnTo>
                    <a:pt x="247690" y="587443"/>
                  </a:lnTo>
                  <a:lnTo>
                    <a:pt x="202192" y="576242"/>
                  </a:lnTo>
                  <a:lnTo>
                    <a:pt x="159769" y="558318"/>
                  </a:lnTo>
                  <a:lnTo>
                    <a:pt x="121029" y="534277"/>
                  </a:lnTo>
                  <a:lnTo>
                    <a:pt x="86582" y="504729"/>
                  </a:lnTo>
                  <a:lnTo>
                    <a:pt x="57034" y="470282"/>
                  </a:lnTo>
                  <a:lnTo>
                    <a:pt x="32993" y="431542"/>
                  </a:lnTo>
                  <a:lnTo>
                    <a:pt x="15069" y="389119"/>
                  </a:lnTo>
                  <a:lnTo>
                    <a:pt x="3868" y="343621"/>
                  </a:lnTo>
                  <a:lnTo>
                    <a:pt x="0" y="295655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5158740" y="2391156"/>
              <a:ext cx="591820" cy="589915"/>
            </a:xfrm>
            <a:custGeom>
              <a:avLst/>
              <a:gdLst/>
              <a:ahLst/>
              <a:cxnLst/>
              <a:rect l="l" t="t" r="r" b="b"/>
              <a:pathLst>
                <a:path w="591820" h="589914">
                  <a:moveTo>
                    <a:pt x="295656" y="0"/>
                  </a:moveTo>
                  <a:lnTo>
                    <a:pt x="247690" y="3861"/>
                  </a:lnTo>
                  <a:lnTo>
                    <a:pt x="202192" y="15038"/>
                  </a:lnTo>
                  <a:lnTo>
                    <a:pt x="159769" y="32925"/>
                  </a:lnTo>
                  <a:lnTo>
                    <a:pt x="121029" y="56912"/>
                  </a:lnTo>
                  <a:lnTo>
                    <a:pt x="86582" y="86391"/>
                  </a:lnTo>
                  <a:lnTo>
                    <a:pt x="57034" y="120755"/>
                  </a:lnTo>
                  <a:lnTo>
                    <a:pt x="32993" y="159395"/>
                  </a:lnTo>
                  <a:lnTo>
                    <a:pt x="15069" y="201704"/>
                  </a:lnTo>
                  <a:lnTo>
                    <a:pt x="3868" y="247073"/>
                  </a:lnTo>
                  <a:lnTo>
                    <a:pt x="0" y="294894"/>
                  </a:lnTo>
                  <a:lnTo>
                    <a:pt x="3868" y="342714"/>
                  </a:lnTo>
                  <a:lnTo>
                    <a:pt x="15069" y="388083"/>
                  </a:lnTo>
                  <a:lnTo>
                    <a:pt x="32993" y="430392"/>
                  </a:lnTo>
                  <a:lnTo>
                    <a:pt x="57034" y="469032"/>
                  </a:lnTo>
                  <a:lnTo>
                    <a:pt x="86582" y="503396"/>
                  </a:lnTo>
                  <a:lnTo>
                    <a:pt x="121029" y="532875"/>
                  </a:lnTo>
                  <a:lnTo>
                    <a:pt x="159769" y="556862"/>
                  </a:lnTo>
                  <a:lnTo>
                    <a:pt x="202192" y="574749"/>
                  </a:lnTo>
                  <a:lnTo>
                    <a:pt x="247690" y="585926"/>
                  </a:lnTo>
                  <a:lnTo>
                    <a:pt x="295656" y="589788"/>
                  </a:lnTo>
                  <a:lnTo>
                    <a:pt x="343621" y="585926"/>
                  </a:lnTo>
                  <a:lnTo>
                    <a:pt x="389119" y="574749"/>
                  </a:lnTo>
                  <a:lnTo>
                    <a:pt x="431542" y="556862"/>
                  </a:lnTo>
                  <a:lnTo>
                    <a:pt x="470282" y="532875"/>
                  </a:lnTo>
                  <a:lnTo>
                    <a:pt x="504729" y="503396"/>
                  </a:lnTo>
                  <a:lnTo>
                    <a:pt x="534277" y="469032"/>
                  </a:lnTo>
                  <a:lnTo>
                    <a:pt x="558318" y="430392"/>
                  </a:lnTo>
                  <a:lnTo>
                    <a:pt x="576242" y="388083"/>
                  </a:lnTo>
                  <a:lnTo>
                    <a:pt x="587443" y="342714"/>
                  </a:lnTo>
                  <a:lnTo>
                    <a:pt x="591312" y="294894"/>
                  </a:lnTo>
                  <a:lnTo>
                    <a:pt x="587443" y="247073"/>
                  </a:lnTo>
                  <a:lnTo>
                    <a:pt x="576242" y="201704"/>
                  </a:lnTo>
                  <a:lnTo>
                    <a:pt x="558318" y="159395"/>
                  </a:lnTo>
                  <a:lnTo>
                    <a:pt x="534277" y="120755"/>
                  </a:lnTo>
                  <a:lnTo>
                    <a:pt x="504729" y="86391"/>
                  </a:lnTo>
                  <a:lnTo>
                    <a:pt x="470282" y="56912"/>
                  </a:lnTo>
                  <a:lnTo>
                    <a:pt x="431542" y="32925"/>
                  </a:lnTo>
                  <a:lnTo>
                    <a:pt x="389119" y="15038"/>
                  </a:lnTo>
                  <a:lnTo>
                    <a:pt x="343621" y="3861"/>
                  </a:lnTo>
                  <a:lnTo>
                    <a:pt x="295656" y="0"/>
                  </a:lnTo>
                  <a:close/>
                </a:path>
              </a:pathLst>
            </a:custGeom>
            <a:solidFill>
              <a:srgbClr val="5B9BD4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5158740" y="2391156"/>
              <a:ext cx="591820" cy="589915"/>
            </a:xfrm>
            <a:custGeom>
              <a:avLst/>
              <a:gdLst/>
              <a:ahLst/>
              <a:cxnLst/>
              <a:rect l="l" t="t" r="r" b="b"/>
              <a:pathLst>
                <a:path w="591820" h="589914">
                  <a:moveTo>
                    <a:pt x="0" y="294894"/>
                  </a:moveTo>
                  <a:lnTo>
                    <a:pt x="3868" y="247073"/>
                  </a:lnTo>
                  <a:lnTo>
                    <a:pt x="15069" y="201704"/>
                  </a:lnTo>
                  <a:lnTo>
                    <a:pt x="32993" y="159395"/>
                  </a:lnTo>
                  <a:lnTo>
                    <a:pt x="57034" y="120755"/>
                  </a:lnTo>
                  <a:lnTo>
                    <a:pt x="86582" y="86391"/>
                  </a:lnTo>
                  <a:lnTo>
                    <a:pt x="121029" y="56912"/>
                  </a:lnTo>
                  <a:lnTo>
                    <a:pt x="159769" y="32925"/>
                  </a:lnTo>
                  <a:lnTo>
                    <a:pt x="202192" y="15038"/>
                  </a:lnTo>
                  <a:lnTo>
                    <a:pt x="247690" y="3861"/>
                  </a:lnTo>
                  <a:lnTo>
                    <a:pt x="295656" y="0"/>
                  </a:lnTo>
                  <a:lnTo>
                    <a:pt x="343621" y="3861"/>
                  </a:lnTo>
                  <a:lnTo>
                    <a:pt x="389119" y="15038"/>
                  </a:lnTo>
                  <a:lnTo>
                    <a:pt x="431542" y="32925"/>
                  </a:lnTo>
                  <a:lnTo>
                    <a:pt x="470282" y="56912"/>
                  </a:lnTo>
                  <a:lnTo>
                    <a:pt x="504729" y="86391"/>
                  </a:lnTo>
                  <a:lnTo>
                    <a:pt x="534277" y="120755"/>
                  </a:lnTo>
                  <a:lnTo>
                    <a:pt x="558318" y="159395"/>
                  </a:lnTo>
                  <a:lnTo>
                    <a:pt x="576242" y="201704"/>
                  </a:lnTo>
                  <a:lnTo>
                    <a:pt x="587443" y="247073"/>
                  </a:lnTo>
                  <a:lnTo>
                    <a:pt x="591312" y="294894"/>
                  </a:lnTo>
                  <a:lnTo>
                    <a:pt x="587443" y="342714"/>
                  </a:lnTo>
                  <a:lnTo>
                    <a:pt x="576242" y="388083"/>
                  </a:lnTo>
                  <a:lnTo>
                    <a:pt x="558318" y="430392"/>
                  </a:lnTo>
                  <a:lnTo>
                    <a:pt x="534277" y="469032"/>
                  </a:lnTo>
                  <a:lnTo>
                    <a:pt x="504729" y="503396"/>
                  </a:lnTo>
                  <a:lnTo>
                    <a:pt x="470282" y="532875"/>
                  </a:lnTo>
                  <a:lnTo>
                    <a:pt x="431542" y="556862"/>
                  </a:lnTo>
                  <a:lnTo>
                    <a:pt x="389119" y="574749"/>
                  </a:lnTo>
                  <a:lnTo>
                    <a:pt x="343621" y="585926"/>
                  </a:lnTo>
                  <a:lnTo>
                    <a:pt x="295656" y="589788"/>
                  </a:lnTo>
                  <a:lnTo>
                    <a:pt x="247690" y="585926"/>
                  </a:lnTo>
                  <a:lnTo>
                    <a:pt x="202192" y="574749"/>
                  </a:lnTo>
                  <a:lnTo>
                    <a:pt x="159769" y="556862"/>
                  </a:lnTo>
                  <a:lnTo>
                    <a:pt x="121029" y="532875"/>
                  </a:lnTo>
                  <a:lnTo>
                    <a:pt x="86582" y="503396"/>
                  </a:lnTo>
                  <a:lnTo>
                    <a:pt x="57034" y="469032"/>
                  </a:lnTo>
                  <a:lnTo>
                    <a:pt x="32993" y="430392"/>
                  </a:lnTo>
                  <a:lnTo>
                    <a:pt x="15069" y="388083"/>
                  </a:lnTo>
                  <a:lnTo>
                    <a:pt x="3868" y="342714"/>
                  </a:lnTo>
                  <a:lnTo>
                    <a:pt x="0" y="29489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158740" y="2980944"/>
              <a:ext cx="591820" cy="591820"/>
            </a:xfrm>
            <a:custGeom>
              <a:avLst/>
              <a:gdLst/>
              <a:ahLst/>
              <a:cxnLst/>
              <a:rect l="l" t="t" r="r" b="b"/>
              <a:pathLst>
                <a:path w="591820" h="591820">
                  <a:moveTo>
                    <a:pt x="295656" y="0"/>
                  </a:moveTo>
                  <a:lnTo>
                    <a:pt x="247690" y="3868"/>
                  </a:lnTo>
                  <a:lnTo>
                    <a:pt x="202192" y="15069"/>
                  </a:lnTo>
                  <a:lnTo>
                    <a:pt x="159769" y="32993"/>
                  </a:lnTo>
                  <a:lnTo>
                    <a:pt x="121029" y="57034"/>
                  </a:lnTo>
                  <a:lnTo>
                    <a:pt x="86582" y="86582"/>
                  </a:lnTo>
                  <a:lnTo>
                    <a:pt x="57034" y="121029"/>
                  </a:lnTo>
                  <a:lnTo>
                    <a:pt x="32993" y="159769"/>
                  </a:lnTo>
                  <a:lnTo>
                    <a:pt x="15069" y="202192"/>
                  </a:lnTo>
                  <a:lnTo>
                    <a:pt x="3868" y="247690"/>
                  </a:lnTo>
                  <a:lnTo>
                    <a:pt x="0" y="295656"/>
                  </a:lnTo>
                  <a:lnTo>
                    <a:pt x="3868" y="343621"/>
                  </a:lnTo>
                  <a:lnTo>
                    <a:pt x="15069" y="389119"/>
                  </a:lnTo>
                  <a:lnTo>
                    <a:pt x="32993" y="431542"/>
                  </a:lnTo>
                  <a:lnTo>
                    <a:pt x="57034" y="470282"/>
                  </a:lnTo>
                  <a:lnTo>
                    <a:pt x="86582" y="504729"/>
                  </a:lnTo>
                  <a:lnTo>
                    <a:pt x="121029" y="534277"/>
                  </a:lnTo>
                  <a:lnTo>
                    <a:pt x="159769" y="558318"/>
                  </a:lnTo>
                  <a:lnTo>
                    <a:pt x="202192" y="576242"/>
                  </a:lnTo>
                  <a:lnTo>
                    <a:pt x="247690" y="587443"/>
                  </a:lnTo>
                  <a:lnTo>
                    <a:pt x="295656" y="591312"/>
                  </a:lnTo>
                  <a:lnTo>
                    <a:pt x="343621" y="587443"/>
                  </a:lnTo>
                  <a:lnTo>
                    <a:pt x="389119" y="576242"/>
                  </a:lnTo>
                  <a:lnTo>
                    <a:pt x="431542" y="558318"/>
                  </a:lnTo>
                  <a:lnTo>
                    <a:pt x="470282" y="534277"/>
                  </a:lnTo>
                  <a:lnTo>
                    <a:pt x="504729" y="504729"/>
                  </a:lnTo>
                  <a:lnTo>
                    <a:pt x="534277" y="470282"/>
                  </a:lnTo>
                  <a:lnTo>
                    <a:pt x="558318" y="431542"/>
                  </a:lnTo>
                  <a:lnTo>
                    <a:pt x="576242" y="389119"/>
                  </a:lnTo>
                  <a:lnTo>
                    <a:pt x="587443" y="343621"/>
                  </a:lnTo>
                  <a:lnTo>
                    <a:pt x="591312" y="295656"/>
                  </a:lnTo>
                  <a:lnTo>
                    <a:pt x="587443" y="247690"/>
                  </a:lnTo>
                  <a:lnTo>
                    <a:pt x="576242" y="202192"/>
                  </a:lnTo>
                  <a:lnTo>
                    <a:pt x="558318" y="159769"/>
                  </a:lnTo>
                  <a:lnTo>
                    <a:pt x="534277" y="121029"/>
                  </a:lnTo>
                  <a:lnTo>
                    <a:pt x="504729" y="86582"/>
                  </a:lnTo>
                  <a:lnTo>
                    <a:pt x="470282" y="57034"/>
                  </a:lnTo>
                  <a:lnTo>
                    <a:pt x="431542" y="32993"/>
                  </a:lnTo>
                  <a:lnTo>
                    <a:pt x="389119" y="15069"/>
                  </a:lnTo>
                  <a:lnTo>
                    <a:pt x="343621" y="3868"/>
                  </a:lnTo>
                  <a:lnTo>
                    <a:pt x="295656" y="0"/>
                  </a:lnTo>
                  <a:close/>
                </a:path>
              </a:pathLst>
            </a:custGeom>
            <a:solidFill>
              <a:srgbClr val="5B9BD4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158740" y="2980944"/>
              <a:ext cx="591820" cy="591820"/>
            </a:xfrm>
            <a:custGeom>
              <a:avLst/>
              <a:gdLst/>
              <a:ahLst/>
              <a:cxnLst/>
              <a:rect l="l" t="t" r="r" b="b"/>
              <a:pathLst>
                <a:path w="591820" h="591820">
                  <a:moveTo>
                    <a:pt x="0" y="295656"/>
                  </a:moveTo>
                  <a:lnTo>
                    <a:pt x="3868" y="247690"/>
                  </a:lnTo>
                  <a:lnTo>
                    <a:pt x="15069" y="202192"/>
                  </a:lnTo>
                  <a:lnTo>
                    <a:pt x="32993" y="159769"/>
                  </a:lnTo>
                  <a:lnTo>
                    <a:pt x="57034" y="121029"/>
                  </a:lnTo>
                  <a:lnTo>
                    <a:pt x="86582" y="86582"/>
                  </a:lnTo>
                  <a:lnTo>
                    <a:pt x="121029" y="57034"/>
                  </a:lnTo>
                  <a:lnTo>
                    <a:pt x="159769" y="32993"/>
                  </a:lnTo>
                  <a:lnTo>
                    <a:pt x="202192" y="15069"/>
                  </a:lnTo>
                  <a:lnTo>
                    <a:pt x="247690" y="3868"/>
                  </a:lnTo>
                  <a:lnTo>
                    <a:pt x="295656" y="0"/>
                  </a:lnTo>
                  <a:lnTo>
                    <a:pt x="343621" y="3868"/>
                  </a:lnTo>
                  <a:lnTo>
                    <a:pt x="389119" y="15069"/>
                  </a:lnTo>
                  <a:lnTo>
                    <a:pt x="431542" y="32993"/>
                  </a:lnTo>
                  <a:lnTo>
                    <a:pt x="470282" y="57034"/>
                  </a:lnTo>
                  <a:lnTo>
                    <a:pt x="504729" y="86582"/>
                  </a:lnTo>
                  <a:lnTo>
                    <a:pt x="534277" y="121029"/>
                  </a:lnTo>
                  <a:lnTo>
                    <a:pt x="558318" y="159769"/>
                  </a:lnTo>
                  <a:lnTo>
                    <a:pt x="576242" y="202192"/>
                  </a:lnTo>
                  <a:lnTo>
                    <a:pt x="587443" y="247690"/>
                  </a:lnTo>
                  <a:lnTo>
                    <a:pt x="591312" y="295656"/>
                  </a:lnTo>
                  <a:lnTo>
                    <a:pt x="587443" y="343621"/>
                  </a:lnTo>
                  <a:lnTo>
                    <a:pt x="576242" y="389119"/>
                  </a:lnTo>
                  <a:lnTo>
                    <a:pt x="558318" y="431542"/>
                  </a:lnTo>
                  <a:lnTo>
                    <a:pt x="534277" y="470282"/>
                  </a:lnTo>
                  <a:lnTo>
                    <a:pt x="504729" y="504729"/>
                  </a:lnTo>
                  <a:lnTo>
                    <a:pt x="470282" y="534277"/>
                  </a:lnTo>
                  <a:lnTo>
                    <a:pt x="431542" y="558318"/>
                  </a:lnTo>
                  <a:lnTo>
                    <a:pt x="389119" y="576242"/>
                  </a:lnTo>
                  <a:lnTo>
                    <a:pt x="343621" y="587443"/>
                  </a:lnTo>
                  <a:lnTo>
                    <a:pt x="295656" y="591312"/>
                  </a:lnTo>
                  <a:lnTo>
                    <a:pt x="247690" y="587443"/>
                  </a:lnTo>
                  <a:lnTo>
                    <a:pt x="202192" y="576242"/>
                  </a:lnTo>
                  <a:lnTo>
                    <a:pt x="159769" y="558318"/>
                  </a:lnTo>
                  <a:lnTo>
                    <a:pt x="121029" y="534277"/>
                  </a:lnTo>
                  <a:lnTo>
                    <a:pt x="86582" y="504729"/>
                  </a:lnTo>
                  <a:lnTo>
                    <a:pt x="57034" y="470282"/>
                  </a:lnTo>
                  <a:lnTo>
                    <a:pt x="32993" y="431542"/>
                  </a:lnTo>
                  <a:lnTo>
                    <a:pt x="15069" y="389119"/>
                  </a:lnTo>
                  <a:lnTo>
                    <a:pt x="3868" y="343621"/>
                  </a:lnTo>
                  <a:lnTo>
                    <a:pt x="0" y="295656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 descr=""/>
          <p:cNvSpPr txBox="1"/>
          <p:nvPr/>
        </p:nvSpPr>
        <p:spPr>
          <a:xfrm>
            <a:off x="5442330" y="1453642"/>
            <a:ext cx="3165475" cy="21120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ctr" marL="266700">
              <a:lnSpc>
                <a:spcPts val="1730"/>
              </a:lnSpc>
              <a:spcBef>
                <a:spcPts val="95"/>
              </a:spcBef>
            </a:pPr>
            <a:r>
              <a:rPr dirty="0" sz="1600" b="1">
                <a:solidFill>
                  <a:srgbClr val="1F4E79"/>
                </a:solidFill>
                <a:latin typeface="Times New Roman"/>
                <a:cs typeface="Times New Roman"/>
              </a:rPr>
              <a:t>Как</a:t>
            </a:r>
            <a:r>
              <a:rPr dirty="0" sz="1600" spc="-45" b="1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600" b="1">
                <a:solidFill>
                  <a:srgbClr val="1F4E79"/>
                </a:solidFill>
                <a:latin typeface="Times New Roman"/>
                <a:cs typeface="Times New Roman"/>
              </a:rPr>
              <a:t>делать</a:t>
            </a:r>
            <a:r>
              <a:rPr dirty="0" sz="1600" spc="-30" b="1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1F4E79"/>
                </a:solidFill>
                <a:latin typeface="Times New Roman"/>
                <a:cs typeface="Times New Roman"/>
              </a:rPr>
              <a:t>производственную</a:t>
            </a:r>
            <a:endParaRPr sz="1600">
              <a:latin typeface="Times New Roman"/>
              <a:cs typeface="Times New Roman"/>
            </a:endParaRPr>
          </a:p>
          <a:p>
            <a:pPr algn="ctr" marL="267335">
              <a:lnSpc>
                <a:spcPts val="1635"/>
              </a:lnSpc>
            </a:pPr>
            <a:r>
              <a:rPr dirty="0" sz="1600" spc="-10" b="1">
                <a:solidFill>
                  <a:srgbClr val="1F4E79"/>
                </a:solidFill>
                <a:latin typeface="Times New Roman"/>
                <a:cs typeface="Times New Roman"/>
              </a:rPr>
              <a:t>зарядку?</a:t>
            </a:r>
            <a:endParaRPr sz="1600">
              <a:latin typeface="Times New Roman"/>
              <a:cs typeface="Times New Roman"/>
            </a:endParaRPr>
          </a:p>
          <a:p>
            <a:pPr marL="12700" marR="120014">
              <a:lnSpc>
                <a:spcPts val="1450"/>
              </a:lnSpc>
              <a:spcBef>
                <a:spcPts val="145"/>
              </a:spcBef>
            </a:pPr>
            <a:r>
              <a:rPr dirty="0" sz="1400" b="1">
                <a:latin typeface="Arial"/>
                <a:cs typeface="Arial"/>
              </a:rPr>
              <a:t>Длительность</a:t>
            </a:r>
            <a:r>
              <a:rPr dirty="0" sz="1400">
                <a:latin typeface="Arial MT"/>
                <a:cs typeface="Arial MT"/>
              </a:rPr>
              <a:t>:</a:t>
            </a:r>
            <a:r>
              <a:rPr dirty="0" sz="1400" spc="-30">
                <a:latin typeface="Arial MT"/>
                <a:cs typeface="Arial MT"/>
              </a:rPr>
              <a:t> </a:t>
            </a:r>
            <a:r>
              <a:rPr dirty="0" sz="1400" spc="-10">
                <a:latin typeface="Arial MT"/>
                <a:cs typeface="Arial MT"/>
              </a:rPr>
              <a:t>5-</a:t>
            </a:r>
            <a:r>
              <a:rPr dirty="0" sz="1400">
                <a:latin typeface="Microsoft Sans Serif"/>
                <a:cs typeface="Microsoft Sans Serif"/>
              </a:rPr>
              <a:t>10</a:t>
            </a:r>
            <a:r>
              <a:rPr dirty="0" sz="1400" spc="-25">
                <a:latin typeface="Microsoft Sans Serif"/>
                <a:cs typeface="Microsoft Sans Serif"/>
              </a:rPr>
              <a:t> минут,</a:t>
            </a:r>
            <a:r>
              <a:rPr dirty="0" sz="1400" spc="-10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1</a:t>
            </a:r>
            <a:r>
              <a:rPr dirty="0" sz="1400">
                <a:latin typeface="Arial MT"/>
                <a:cs typeface="Arial MT"/>
              </a:rPr>
              <a:t>-</a:t>
            </a:r>
            <a:r>
              <a:rPr dirty="0" sz="1400">
                <a:latin typeface="Microsoft Sans Serif"/>
                <a:cs typeface="Microsoft Sans Serif"/>
              </a:rPr>
              <a:t>2</a:t>
            </a:r>
            <a:r>
              <a:rPr dirty="0" sz="1400" spc="-25">
                <a:latin typeface="Microsoft Sans Serif"/>
                <a:cs typeface="Microsoft Sans Serif"/>
              </a:rPr>
              <a:t> </a:t>
            </a:r>
            <a:r>
              <a:rPr dirty="0" sz="1400" spc="-20">
                <a:latin typeface="Microsoft Sans Serif"/>
                <a:cs typeface="Microsoft Sans Serif"/>
              </a:rPr>
              <a:t>раза </a:t>
            </a:r>
            <a:r>
              <a:rPr dirty="0" sz="1400">
                <a:latin typeface="Microsoft Sans Serif"/>
                <a:cs typeface="Microsoft Sans Serif"/>
              </a:rPr>
              <a:t>в</a:t>
            </a:r>
            <a:r>
              <a:rPr dirty="0" sz="1400" spc="10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день.</a:t>
            </a:r>
            <a:endParaRPr sz="1400">
              <a:latin typeface="Microsoft Sans Serif"/>
              <a:cs typeface="Microsoft Sans Serif"/>
            </a:endParaRPr>
          </a:p>
          <a:p>
            <a:pPr marL="12700" marR="5080">
              <a:lnSpc>
                <a:spcPts val="1450"/>
              </a:lnSpc>
              <a:spcBef>
                <a:spcPts val="1025"/>
              </a:spcBef>
            </a:pPr>
            <a:r>
              <a:rPr dirty="0" sz="1400" b="1">
                <a:latin typeface="Arial"/>
                <a:cs typeface="Arial"/>
              </a:rPr>
              <a:t>Время</a:t>
            </a:r>
            <a:r>
              <a:rPr dirty="0" sz="1400">
                <a:latin typeface="Microsoft Sans Serif"/>
                <a:cs typeface="Microsoft Sans Serif"/>
              </a:rPr>
              <a:t>:</a:t>
            </a:r>
            <a:r>
              <a:rPr dirty="0" sz="1400" spc="-50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Утром</a:t>
            </a:r>
            <a:r>
              <a:rPr dirty="0" sz="1400" spc="-5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перед</a:t>
            </a:r>
            <a:r>
              <a:rPr dirty="0" sz="1400" spc="-4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началом</a:t>
            </a:r>
            <a:r>
              <a:rPr dirty="0" sz="1400" spc="-5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работы </a:t>
            </a:r>
            <a:r>
              <a:rPr dirty="0" sz="1400">
                <a:latin typeface="Microsoft Sans Serif"/>
                <a:cs typeface="Microsoft Sans Serif"/>
              </a:rPr>
              <a:t>или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в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середине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рабочего</a:t>
            </a:r>
            <a:r>
              <a:rPr dirty="0" sz="1400" spc="-25">
                <a:latin typeface="Microsoft Sans Serif"/>
                <a:cs typeface="Microsoft Sans Serif"/>
              </a:rPr>
              <a:t> дня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ts val="1445"/>
              </a:lnSpc>
            </a:pPr>
            <a:r>
              <a:rPr dirty="0" sz="1400">
                <a:latin typeface="Microsoft Sans Serif"/>
                <a:cs typeface="Microsoft Sans Serif"/>
              </a:rPr>
              <a:t>(например,</a:t>
            </a:r>
            <a:r>
              <a:rPr dirty="0" sz="1400" spc="-20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в</a:t>
            </a:r>
            <a:r>
              <a:rPr dirty="0" sz="1400" spc="-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10:00</a:t>
            </a:r>
            <a:r>
              <a:rPr dirty="0" sz="1400" spc="-2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и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15:00)</a:t>
            </a:r>
            <a:r>
              <a:rPr dirty="0" sz="1400" spc="-10">
                <a:latin typeface="Arial MT"/>
                <a:cs typeface="Arial MT"/>
              </a:rPr>
              <a:t>.</a:t>
            </a:r>
            <a:endParaRPr sz="1400">
              <a:latin typeface="Arial MT"/>
              <a:cs typeface="Arial MT"/>
            </a:endParaRPr>
          </a:p>
          <a:p>
            <a:pPr marL="12700" marR="127000">
              <a:lnSpc>
                <a:spcPts val="1450"/>
              </a:lnSpc>
              <a:spcBef>
                <a:spcPts val="305"/>
              </a:spcBef>
            </a:pPr>
            <a:r>
              <a:rPr dirty="0" sz="1400" b="1">
                <a:latin typeface="Arial"/>
                <a:cs typeface="Arial"/>
              </a:rPr>
              <a:t>Место</a:t>
            </a:r>
            <a:r>
              <a:rPr dirty="0" sz="1400">
                <a:latin typeface="Microsoft Sans Serif"/>
                <a:cs typeface="Microsoft Sans Serif"/>
              </a:rPr>
              <a:t>:</a:t>
            </a:r>
            <a:r>
              <a:rPr dirty="0" sz="1400" spc="-10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В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офисе,</a:t>
            </a:r>
            <a:r>
              <a:rPr dirty="0" sz="1400" spc="-2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на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рабочем</a:t>
            </a:r>
            <a:r>
              <a:rPr dirty="0" sz="1400" spc="-15">
                <a:latin typeface="Microsoft Sans Serif"/>
                <a:cs typeface="Microsoft Sans Serif"/>
              </a:rPr>
              <a:t> </a:t>
            </a:r>
            <a:r>
              <a:rPr dirty="0" sz="1400" spc="-20">
                <a:latin typeface="Microsoft Sans Serif"/>
                <a:cs typeface="Microsoft Sans Serif"/>
              </a:rPr>
              <a:t>месте </a:t>
            </a:r>
            <a:r>
              <a:rPr dirty="0" sz="1400">
                <a:latin typeface="Microsoft Sans Serif"/>
                <a:cs typeface="Microsoft Sans Serif"/>
              </a:rPr>
              <a:t>или</a:t>
            </a:r>
            <a:r>
              <a:rPr dirty="0" sz="1400" spc="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в</a:t>
            </a:r>
            <a:r>
              <a:rPr dirty="0" sz="1400" spc="-5">
                <a:latin typeface="Microsoft Sans Serif"/>
                <a:cs typeface="Microsoft Sans Serif"/>
              </a:rPr>
              <a:t> </a:t>
            </a:r>
            <a:r>
              <a:rPr dirty="0" sz="1400">
                <a:latin typeface="Microsoft Sans Serif"/>
                <a:cs typeface="Microsoft Sans Serif"/>
              </a:rPr>
              <a:t>специально</a:t>
            </a:r>
            <a:r>
              <a:rPr dirty="0" sz="1400" spc="-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отведенных</a:t>
            </a:r>
            <a:r>
              <a:rPr dirty="0" sz="1400" spc="-20">
                <a:latin typeface="Microsoft Sans Serif"/>
                <a:cs typeface="Microsoft Sans Serif"/>
              </a:rPr>
              <a:t> зонах </a:t>
            </a:r>
            <a:r>
              <a:rPr dirty="0" sz="1400">
                <a:latin typeface="Microsoft Sans Serif"/>
                <a:cs typeface="Microsoft Sans Serif"/>
              </a:rPr>
              <a:t>для</a:t>
            </a:r>
            <a:r>
              <a:rPr dirty="0" sz="1400" spc="10">
                <a:latin typeface="Microsoft Sans Serif"/>
                <a:cs typeface="Microsoft Sans Serif"/>
              </a:rPr>
              <a:t> </a:t>
            </a:r>
            <a:r>
              <a:rPr dirty="0" sz="1400" spc="-20">
                <a:latin typeface="Microsoft Sans Serif"/>
                <a:cs typeface="Microsoft Sans Serif"/>
              </a:rPr>
              <a:t>физической</a:t>
            </a:r>
            <a:r>
              <a:rPr dirty="0" sz="1400" spc="-5">
                <a:latin typeface="Microsoft Sans Serif"/>
                <a:cs typeface="Microsoft Sans Serif"/>
              </a:rPr>
              <a:t> </a:t>
            </a:r>
            <a:r>
              <a:rPr dirty="0" sz="1400" spc="-10">
                <a:latin typeface="Microsoft Sans Serif"/>
                <a:cs typeface="Microsoft Sans Serif"/>
              </a:rPr>
              <a:t>активности.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597814" y="1415923"/>
            <a:ext cx="385508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b="1">
                <a:solidFill>
                  <a:srgbClr val="1F4E79"/>
                </a:solidFill>
                <a:latin typeface="Times New Roman"/>
                <a:cs typeface="Times New Roman"/>
              </a:rPr>
              <a:t>Как</a:t>
            </a:r>
            <a:r>
              <a:rPr dirty="0" sz="1600" spc="-40" b="1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600" b="1">
                <a:solidFill>
                  <a:srgbClr val="1F4E79"/>
                </a:solidFill>
                <a:latin typeface="Times New Roman"/>
                <a:cs typeface="Times New Roman"/>
              </a:rPr>
              <a:t>внедрить</a:t>
            </a:r>
            <a:r>
              <a:rPr dirty="0" sz="1600" spc="-20" b="1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1F4E79"/>
                </a:solidFill>
                <a:latin typeface="Times New Roman"/>
                <a:cs typeface="Times New Roman"/>
              </a:rPr>
              <a:t>производственную</a:t>
            </a:r>
            <a:r>
              <a:rPr dirty="0" sz="1600" spc="-15" b="1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600" spc="-10" b="1">
                <a:solidFill>
                  <a:srgbClr val="1F4E79"/>
                </a:solidFill>
                <a:latin typeface="Times New Roman"/>
                <a:cs typeface="Times New Roman"/>
              </a:rPr>
              <a:t>зарядку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44" y="4552186"/>
            <a:ext cx="4811268" cy="550164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726744" y="4698288"/>
            <a:ext cx="360362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Шаг 5: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Провести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обучающие</a:t>
            </a:r>
            <a:r>
              <a:rPr dirty="0" sz="1100" spc="-10">
                <a:latin typeface="Microsoft Sans Serif"/>
                <a:cs typeface="Microsoft Sans Serif"/>
              </a:rPr>
              <a:t> занятия </a:t>
            </a:r>
            <a:r>
              <a:rPr dirty="0" sz="1100">
                <a:latin typeface="Microsoft Sans Serif"/>
                <a:cs typeface="Microsoft Sans Serif"/>
              </a:rPr>
              <a:t>для</a:t>
            </a:r>
            <a:r>
              <a:rPr dirty="0" sz="1100" spc="-10">
                <a:latin typeface="Microsoft Sans Serif"/>
                <a:cs typeface="Microsoft Sans Serif"/>
              </a:rPr>
              <a:t> сотрудников.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444" y="3848100"/>
            <a:ext cx="4811268" cy="800100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600252" y="3921658"/>
            <a:ext cx="3856354" cy="33845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183005" marR="5080" indent="-1170940">
              <a:lnSpc>
                <a:spcPts val="1140"/>
              </a:lnSpc>
              <a:spcBef>
                <a:spcPts val="290"/>
              </a:spcBef>
            </a:pPr>
            <a:r>
              <a:rPr dirty="0" sz="1100">
                <a:latin typeface="Microsoft Sans Serif"/>
                <a:cs typeface="Microsoft Sans Serif"/>
              </a:rPr>
              <a:t>Шаг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4: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Подготовить</a:t>
            </a:r>
            <a:r>
              <a:rPr dirty="0" sz="1100" spc="-3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необходимые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материалы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(инструкции, видеоуроки,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реквизит).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15" name="object 15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3444" y="3144011"/>
            <a:ext cx="4811268" cy="800100"/>
          </a:xfrm>
          <a:prstGeom prst="rect">
            <a:avLst/>
          </a:prstGeom>
        </p:spPr>
      </p:pic>
      <p:sp>
        <p:nvSpPr>
          <p:cNvPr id="16" name="object 16" descr=""/>
          <p:cNvSpPr txBox="1"/>
          <p:nvPr/>
        </p:nvSpPr>
        <p:spPr>
          <a:xfrm>
            <a:off x="399084" y="3217545"/>
            <a:ext cx="4258310" cy="33845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229995" marR="5080" indent="-1217930">
              <a:lnSpc>
                <a:spcPts val="1140"/>
              </a:lnSpc>
              <a:spcBef>
                <a:spcPts val="290"/>
              </a:spcBef>
            </a:pPr>
            <a:r>
              <a:rPr dirty="0" sz="1100">
                <a:latin typeface="Microsoft Sans Serif"/>
                <a:cs typeface="Microsoft Sans Serif"/>
              </a:rPr>
              <a:t>Шаг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3: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Создать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расписание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0">
                <a:latin typeface="Microsoft Sans Serif"/>
                <a:cs typeface="Microsoft Sans Serif"/>
              </a:rPr>
              <a:t>зарядок</a:t>
            </a:r>
            <a:r>
              <a:rPr dirty="0" sz="1100" spc="-2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(в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дни</a:t>
            </a:r>
            <a:r>
              <a:rPr dirty="0" sz="1100" spc="-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и</a:t>
            </a:r>
            <a:r>
              <a:rPr dirty="0" sz="1100" spc="-2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время,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удобное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25">
                <a:latin typeface="Microsoft Sans Serif"/>
                <a:cs typeface="Microsoft Sans Serif"/>
              </a:rPr>
              <a:t>для </a:t>
            </a:r>
            <a:r>
              <a:rPr dirty="0" sz="1100">
                <a:latin typeface="Microsoft Sans Serif"/>
                <a:cs typeface="Microsoft Sans Serif"/>
              </a:rPr>
              <a:t>большинства</a:t>
            </a:r>
            <a:r>
              <a:rPr dirty="0" sz="1100" spc="-3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сотрудников).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17" name="object 1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3444" y="2439923"/>
            <a:ext cx="4811268" cy="800100"/>
          </a:xfrm>
          <a:prstGeom prst="rect">
            <a:avLst/>
          </a:prstGeom>
        </p:spPr>
      </p:pic>
      <p:sp>
        <p:nvSpPr>
          <p:cNvPr id="18" name="object 18" descr=""/>
          <p:cNvSpPr txBox="1"/>
          <p:nvPr/>
        </p:nvSpPr>
        <p:spPr>
          <a:xfrm>
            <a:off x="597204" y="2585974"/>
            <a:ext cx="3862704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Шаг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2: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Назначить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ответственного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за</a:t>
            </a:r>
            <a:r>
              <a:rPr dirty="0" sz="1100" spc="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организацию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зарядок.</a:t>
            </a:r>
            <a:endParaRPr sz="1100">
              <a:latin typeface="Microsoft Sans Serif"/>
              <a:cs typeface="Microsoft Sans Serif"/>
            </a:endParaRPr>
          </a:p>
        </p:txBody>
      </p:sp>
      <p:pic>
        <p:nvPicPr>
          <p:cNvPr id="19" name="object 19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3444" y="1735835"/>
            <a:ext cx="4841748" cy="798576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42112" y="1880362"/>
            <a:ext cx="457390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latin typeface="Microsoft Sans Serif"/>
                <a:cs typeface="Microsoft Sans Serif"/>
              </a:rPr>
              <a:t>Шаг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1:</a:t>
            </a:r>
            <a:r>
              <a:rPr dirty="0" sz="1100" spc="10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Провести опрос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среди </a:t>
            </a:r>
            <a:r>
              <a:rPr dirty="0" sz="1100" spc="-10">
                <a:latin typeface="Microsoft Sans Serif"/>
                <a:cs typeface="Microsoft Sans Serif"/>
              </a:rPr>
              <a:t>работников</a:t>
            </a:r>
            <a:r>
              <a:rPr dirty="0" sz="1100" spc="-5">
                <a:latin typeface="Microsoft Sans Serif"/>
                <a:cs typeface="Microsoft Sans Serif"/>
              </a:rPr>
              <a:t> </a:t>
            </a:r>
            <a:r>
              <a:rPr dirty="0" sz="1100">
                <a:latin typeface="Microsoft Sans Serif"/>
                <a:cs typeface="Microsoft Sans Serif"/>
              </a:rPr>
              <a:t>для</a:t>
            </a:r>
            <a:r>
              <a:rPr dirty="0" sz="1100" spc="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определения</a:t>
            </a:r>
            <a:r>
              <a:rPr dirty="0" sz="1100" spc="-15">
                <a:latin typeface="Microsoft Sans Serif"/>
                <a:cs typeface="Microsoft Sans Serif"/>
              </a:rPr>
              <a:t> </a:t>
            </a:r>
            <a:r>
              <a:rPr dirty="0" sz="1100" spc="-10">
                <a:latin typeface="Microsoft Sans Serif"/>
                <a:cs typeface="Microsoft Sans Serif"/>
              </a:rPr>
              <a:t>интереса.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2851150" y="141554"/>
            <a:ext cx="3589020" cy="3003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33E50"/>
                </a:solidFill>
                <a:latin typeface="Times New Roman"/>
                <a:cs typeface="Times New Roman"/>
              </a:rPr>
              <a:t>ПРОИЗВОДСТВЕННАЯ</a:t>
            </a:r>
            <a:r>
              <a:rPr dirty="0" spc="-105">
                <a:solidFill>
                  <a:srgbClr val="333E50"/>
                </a:solidFill>
                <a:latin typeface="Times New Roman"/>
                <a:cs typeface="Times New Roman"/>
              </a:rPr>
              <a:t> </a:t>
            </a:r>
            <a:r>
              <a:rPr dirty="0" spc="-10">
                <a:solidFill>
                  <a:srgbClr val="333E50"/>
                </a:solidFill>
                <a:latin typeface="Calibri"/>
                <a:cs typeface="Calibri"/>
              </a:rPr>
              <a:t>ЗАРЯДКА</a:t>
            </a:r>
          </a:p>
        </p:txBody>
      </p:sp>
      <p:grpSp>
        <p:nvGrpSpPr>
          <p:cNvPr id="22" name="object 22" descr=""/>
          <p:cNvGrpSpPr/>
          <p:nvPr/>
        </p:nvGrpSpPr>
        <p:grpSpPr>
          <a:xfrm>
            <a:off x="126492" y="62484"/>
            <a:ext cx="3154680" cy="452755"/>
            <a:chOff x="126492" y="62484"/>
            <a:chExt cx="3154680" cy="452755"/>
          </a:xfrm>
        </p:grpSpPr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3400" y="121919"/>
              <a:ext cx="2747772" cy="393191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492" y="62484"/>
              <a:ext cx="406908" cy="425196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438912" y="537972"/>
            <a:ext cx="8406765" cy="817244"/>
          </a:xfrm>
          <a:prstGeom prst="rect">
            <a:avLst/>
          </a:prstGeom>
          <a:solidFill>
            <a:srgbClr val="FFFFFF"/>
          </a:solidFill>
          <a:ln w="12192">
            <a:solidFill>
              <a:srgbClr val="5B9BD4"/>
            </a:solidFill>
          </a:ln>
        </p:spPr>
        <p:txBody>
          <a:bodyPr wrap="square" lIns="0" tIns="406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Зарядка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проводится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в</a:t>
            </a:r>
            <a:r>
              <a:rPr dirty="0" sz="1100" spc="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холле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предприятия/</a:t>
            </a:r>
            <a:r>
              <a:rPr dirty="0" sz="110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специализированном</a:t>
            </a:r>
            <a:r>
              <a:rPr dirty="0" sz="1100" spc="-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зале/ на</a:t>
            </a:r>
            <a:r>
              <a:rPr dirty="0" sz="1100" spc="-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улице,</a:t>
            </a:r>
            <a:r>
              <a:rPr dirty="0" sz="1100" spc="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применяются</a:t>
            </a:r>
            <a:r>
              <a:rPr dirty="0" sz="1100" spc="-2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видеоролики</a:t>
            </a:r>
            <a:r>
              <a:rPr dirty="0" sz="1100" spc="-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с</a:t>
            </a:r>
            <a:r>
              <a:rPr dirty="0" sz="1100" spc="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комплексом</a:t>
            </a:r>
            <a:r>
              <a:rPr dirty="0" sz="1100" spc="-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физических</a:t>
            </a:r>
            <a:endParaRPr sz="1100">
              <a:latin typeface="Times New Roman"/>
              <a:cs typeface="Times New Roman"/>
            </a:endParaRPr>
          </a:p>
          <a:p>
            <a:pPr marL="91440" marR="165735">
              <a:lnSpc>
                <a:spcPct val="106800"/>
              </a:lnSpc>
              <a:spcBef>
                <a:spcPts val="10"/>
              </a:spcBef>
            </a:pP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упражнений,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демонстрируемые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на</a:t>
            </a:r>
            <a:r>
              <a:rPr dirty="0" sz="1100" spc="-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телевизоре,</a:t>
            </a:r>
            <a:r>
              <a:rPr dirty="0" sz="1100" spc="-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также</a:t>
            </a:r>
            <a:r>
              <a:rPr dirty="0" sz="1100" spc="-3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привлечение</a:t>
            </a:r>
            <a:r>
              <a:rPr dirty="0" sz="1100" spc="-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сторонних</a:t>
            </a:r>
            <a:r>
              <a:rPr dirty="0" sz="110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тренеров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различных</a:t>
            </a:r>
            <a:r>
              <a:rPr dirty="0" sz="1100" spc="-2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направлений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физической</a:t>
            </a:r>
            <a:r>
              <a:rPr dirty="0" sz="110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активности. Ответственным-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тренером</a:t>
            </a:r>
            <a:r>
              <a:rPr dirty="0" sz="1100" spc="-2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на предприятии</a:t>
            </a:r>
            <a:r>
              <a:rPr dirty="0" sz="1100" spc="-3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назначается</a:t>
            </a:r>
            <a:r>
              <a:rPr dirty="0" sz="1100" spc="-4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сотрудник с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высокой</a:t>
            </a:r>
            <a:r>
              <a:rPr dirty="0" sz="1100" spc="-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физической</a:t>
            </a:r>
            <a:r>
              <a:rPr dirty="0" sz="1100" spc="-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активностью.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Административное</a:t>
            </a:r>
            <a:r>
              <a:rPr dirty="0" sz="1100" spc="-1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закрепление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зарядок</a:t>
            </a:r>
            <a:r>
              <a:rPr dirty="0" sz="1100" spc="-2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в количестве</a:t>
            </a:r>
            <a:r>
              <a:rPr dirty="0" sz="1100" spc="-3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не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менее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одного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раза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в течении</a:t>
            </a:r>
            <a:r>
              <a:rPr dirty="0" sz="110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рабочего</a:t>
            </a:r>
            <a:r>
              <a:rPr dirty="0" sz="1100" spc="-3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>
                <a:solidFill>
                  <a:srgbClr val="1F4E79"/>
                </a:solidFill>
                <a:latin typeface="Times New Roman"/>
                <a:cs typeface="Times New Roman"/>
              </a:rPr>
              <a:t>дня</a:t>
            </a:r>
            <a:r>
              <a:rPr dirty="0" sz="1100" spc="-2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1100" spc="-10">
                <a:solidFill>
                  <a:srgbClr val="1F4E79"/>
                </a:solidFill>
                <a:latin typeface="Times New Roman"/>
                <a:cs typeface="Times New Roman"/>
              </a:rPr>
              <a:t>работника.</a:t>
            </a:r>
            <a:endParaRPr sz="1100">
              <a:latin typeface="Times New Roman"/>
              <a:cs typeface="Times New Roman"/>
            </a:endParaRPr>
          </a:p>
        </p:txBody>
      </p:sp>
      <p:pic>
        <p:nvPicPr>
          <p:cNvPr id="26" name="object 26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044440" y="3636264"/>
            <a:ext cx="867156" cy="1223772"/>
          </a:xfrm>
          <a:prstGeom prst="rect">
            <a:avLst/>
          </a:prstGeom>
        </p:spPr>
      </p:pic>
      <p:sp>
        <p:nvSpPr>
          <p:cNvPr id="27" name="object 27" descr=""/>
          <p:cNvSpPr txBox="1"/>
          <p:nvPr/>
        </p:nvSpPr>
        <p:spPr>
          <a:xfrm>
            <a:off x="6150609" y="3645100"/>
            <a:ext cx="2794000" cy="1384935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584835">
              <a:lnSpc>
                <a:spcPct val="100000"/>
              </a:lnSpc>
              <a:spcBef>
                <a:spcPts val="819"/>
              </a:spcBef>
            </a:pPr>
            <a:r>
              <a:rPr dirty="0" sz="1200">
                <a:latin typeface="Verdana"/>
                <a:cs typeface="Verdana"/>
              </a:rPr>
              <a:t>Офисная</a:t>
            </a:r>
            <a:r>
              <a:rPr dirty="0" sz="1200" spc="-55">
                <a:latin typeface="Verdana"/>
                <a:cs typeface="Verdana"/>
              </a:rPr>
              <a:t> </a:t>
            </a:r>
            <a:r>
              <a:rPr dirty="0" sz="1200" spc="-10">
                <a:latin typeface="Verdana"/>
                <a:cs typeface="Verdana"/>
              </a:rPr>
              <a:t>зарядка</a:t>
            </a:r>
            <a:endParaRPr sz="1200">
              <a:latin typeface="Verdana"/>
              <a:cs typeface="Verdana"/>
            </a:endParaRPr>
          </a:p>
          <a:p>
            <a:pPr marL="12700" marR="137795">
              <a:lnSpc>
                <a:spcPct val="100000"/>
              </a:lnSpc>
              <a:spcBef>
                <a:spcPts val="850"/>
              </a:spcBef>
            </a:pPr>
            <a:r>
              <a:rPr dirty="0" u="heavy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10"/>
              </a:rPr>
              <a:t>https://gnicpm.ru/articles/inf</a:t>
            </a:r>
            <a:r>
              <a:rPr dirty="0" sz="1400" spc="-10">
                <a:solidFill>
                  <a:srgbClr val="0462C1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u="heavy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10"/>
              </a:rPr>
              <a:t>ormaczionnye-</a:t>
            </a:r>
            <a:r>
              <a:rPr dirty="0" sz="1400" spc="-10">
                <a:solidFill>
                  <a:srgbClr val="0462C1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u="heavy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10"/>
              </a:rPr>
              <a:t>materialy/ofisnaya-</a:t>
            </a:r>
            <a:r>
              <a:rPr dirty="0" sz="1400" spc="-10">
                <a:solidFill>
                  <a:srgbClr val="0462C1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u="heavy" sz="14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10"/>
              </a:rPr>
              <a:t>gimnastika.html</a:t>
            </a:r>
            <a:endParaRPr sz="1400">
              <a:latin typeface="Verdana"/>
              <a:cs typeface="Verdana"/>
            </a:endParaRPr>
          </a:p>
          <a:p>
            <a:pPr algn="r" marR="5080">
              <a:lnSpc>
                <a:spcPts val="969"/>
              </a:lnSpc>
            </a:pPr>
            <a:r>
              <a:rPr dirty="0" sz="900" spc="-25">
                <a:solidFill>
                  <a:srgbClr val="888888"/>
                </a:solidFill>
                <a:latin typeface="Verdana"/>
                <a:cs typeface="Verdana"/>
              </a:rPr>
              <a:t>12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7927847" y="4705193"/>
            <a:ext cx="146685" cy="139065"/>
          </a:xfrm>
          <a:prstGeom prst="rect">
            <a:avLst/>
          </a:prstGeom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r>
              <a:rPr dirty="0" sz="900" spc="-25">
                <a:solidFill>
                  <a:srgbClr val="888888"/>
                </a:solidFill>
                <a:latin typeface="Verdana"/>
                <a:cs typeface="Verdana"/>
              </a:rPr>
              <a:t>13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641092" y="1126236"/>
            <a:ext cx="2636520" cy="4017645"/>
            <a:chOff x="2641092" y="1126236"/>
            <a:chExt cx="2636520" cy="4017645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41092" y="1126236"/>
              <a:ext cx="2636520" cy="1978152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45892" y="2964180"/>
              <a:ext cx="1930908" cy="2179320"/>
            </a:xfrm>
            <a:prstGeom prst="rect">
              <a:avLst/>
            </a:prstGeom>
          </p:spPr>
        </p:pic>
      </p:grpSp>
      <p:grpSp>
        <p:nvGrpSpPr>
          <p:cNvPr id="6" name="object 6" descr=""/>
          <p:cNvGrpSpPr/>
          <p:nvPr/>
        </p:nvGrpSpPr>
        <p:grpSpPr>
          <a:xfrm>
            <a:off x="475487" y="1065275"/>
            <a:ext cx="1914525" cy="1995170"/>
            <a:chOff x="475487" y="1065275"/>
            <a:chExt cx="1914525" cy="1995170"/>
          </a:xfrm>
        </p:grpSpPr>
        <p:pic>
          <p:nvPicPr>
            <p:cNvPr id="7" name="object 7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5487" y="1065275"/>
              <a:ext cx="1914144" cy="1994916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0807" y="1065275"/>
              <a:ext cx="1258824" cy="413003"/>
            </a:xfrm>
            <a:prstGeom prst="rect">
              <a:avLst/>
            </a:prstGeom>
          </p:spPr>
        </p:pic>
      </p:grpSp>
      <p:grpSp>
        <p:nvGrpSpPr>
          <p:cNvPr id="9" name="object 9" descr=""/>
          <p:cNvGrpSpPr/>
          <p:nvPr/>
        </p:nvGrpSpPr>
        <p:grpSpPr>
          <a:xfrm>
            <a:off x="4466844" y="937259"/>
            <a:ext cx="4632960" cy="4206240"/>
            <a:chOff x="4466844" y="937259"/>
            <a:chExt cx="4632960" cy="4206240"/>
          </a:xfrm>
        </p:grpSpPr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2980" y="2948940"/>
              <a:ext cx="1528572" cy="1563624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8888" y="4178807"/>
              <a:ext cx="905256" cy="964691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36892" y="3188208"/>
              <a:ext cx="1962911" cy="1891283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66844" y="2863596"/>
              <a:ext cx="684276" cy="682752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68468" y="1339596"/>
              <a:ext cx="2135124" cy="1601723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18504" y="2926080"/>
              <a:ext cx="1085088" cy="1278636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16039" y="4149852"/>
              <a:ext cx="821436" cy="993647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668012" y="999744"/>
              <a:ext cx="697991" cy="697991"/>
            </a:xfrm>
            <a:prstGeom prst="rect">
              <a:avLst/>
            </a:prstGeom>
          </p:spPr>
        </p:pic>
        <p:pic>
          <p:nvPicPr>
            <p:cNvPr id="18" name="object 1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12636" y="1027176"/>
              <a:ext cx="768096" cy="768096"/>
            </a:xfrm>
            <a:prstGeom prst="rect">
              <a:avLst/>
            </a:prstGeom>
          </p:spPr>
        </p:pic>
        <p:pic>
          <p:nvPicPr>
            <p:cNvPr id="19" name="object 19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380732" y="937259"/>
              <a:ext cx="1345691" cy="2174748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2258314" y="224409"/>
            <a:ext cx="4885055" cy="6635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870"/>
              </a:lnSpc>
              <a:spcBef>
                <a:spcPts val="100"/>
              </a:spcBef>
            </a:pPr>
            <a:r>
              <a:rPr dirty="0" sz="2400" spc="-10">
                <a:solidFill>
                  <a:srgbClr val="244060"/>
                </a:solidFill>
              </a:rPr>
              <a:t>#ЗДОРОВЫЙСОТРУДНИК02</a:t>
            </a:r>
            <a:endParaRPr sz="2400"/>
          </a:p>
          <a:p>
            <a:pPr marL="1042669">
              <a:lnSpc>
                <a:spcPts val="2150"/>
              </a:lnSpc>
              <a:tabLst>
                <a:tab pos="3263265" algn="l"/>
              </a:tabLst>
            </a:pPr>
            <a:r>
              <a:rPr dirty="0" b="0">
                <a:solidFill>
                  <a:srgbClr val="1F4E79"/>
                </a:solidFill>
                <a:latin typeface="Verdana"/>
                <a:cs typeface="Verdana"/>
              </a:rPr>
              <a:t>На</a:t>
            </a:r>
            <a:r>
              <a:rPr dirty="0" spc="-10" b="0">
                <a:solidFill>
                  <a:srgbClr val="1F4E79"/>
                </a:solidFill>
                <a:latin typeface="Verdana"/>
                <a:cs typeface="Verdana"/>
              </a:rPr>
              <a:t> предприятиях</a:t>
            </a:r>
            <a:r>
              <a:rPr dirty="0" b="0">
                <a:solidFill>
                  <a:srgbClr val="1F4E79"/>
                </a:solidFill>
                <a:latin typeface="Verdana"/>
                <a:cs typeface="Verdana"/>
              </a:rPr>
              <a:t>	</a:t>
            </a:r>
            <a:r>
              <a:rPr dirty="0" spc="-25" b="0">
                <a:solidFill>
                  <a:srgbClr val="1F4E79"/>
                </a:solidFill>
                <a:latin typeface="Verdana"/>
                <a:cs typeface="Verdana"/>
              </a:rPr>
              <a:t>РБ</a:t>
            </a:r>
          </a:p>
        </p:txBody>
      </p:sp>
      <p:grpSp>
        <p:nvGrpSpPr>
          <p:cNvPr id="21" name="object 21" descr=""/>
          <p:cNvGrpSpPr/>
          <p:nvPr/>
        </p:nvGrpSpPr>
        <p:grpSpPr>
          <a:xfrm>
            <a:off x="138684" y="108204"/>
            <a:ext cx="3022600" cy="416559"/>
            <a:chOff x="138684" y="108204"/>
            <a:chExt cx="3022600" cy="416559"/>
          </a:xfrm>
        </p:grpSpPr>
        <p:pic>
          <p:nvPicPr>
            <p:cNvPr id="22" name="object 22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5300" y="112776"/>
              <a:ext cx="2665476" cy="411479"/>
            </a:xfrm>
            <a:prstGeom prst="rect">
              <a:avLst/>
            </a:prstGeom>
          </p:spPr>
        </p:pic>
        <p:pic>
          <p:nvPicPr>
            <p:cNvPr id="23" name="object 23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8684" y="108204"/>
              <a:ext cx="323088" cy="336803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45719" y="3017520"/>
            <a:ext cx="2900680" cy="2087880"/>
            <a:chOff x="45719" y="3017520"/>
            <a:chExt cx="2900680" cy="2087880"/>
          </a:xfrm>
        </p:grpSpPr>
        <p:pic>
          <p:nvPicPr>
            <p:cNvPr id="25" name="object 25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8684" y="3159252"/>
              <a:ext cx="2807208" cy="1946148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719" y="3017520"/>
              <a:ext cx="783336" cy="7254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772" y="1330452"/>
            <a:ext cx="7415783" cy="370332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461772" y="1330452"/>
            <a:ext cx="7416165" cy="37084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1.</a:t>
            </a:r>
            <a:r>
              <a:rPr dirty="0" sz="1800" spc="-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Назначение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 ответственных</a:t>
            </a:r>
            <a:r>
              <a:rPr dirty="0" sz="1800" spc="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лиц</a:t>
            </a:r>
            <a:r>
              <a:rPr dirty="0" sz="1800" spc="-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47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dirty="0" sz="1800" spc="-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руководитель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предприятия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55189" y="270459"/>
            <a:ext cx="438531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1F4E79"/>
                </a:solidFill>
                <a:latin typeface="Times New Roman"/>
                <a:cs typeface="Times New Roman"/>
              </a:rPr>
              <a:t>Алгоритм</a:t>
            </a:r>
            <a:r>
              <a:rPr dirty="0" sz="2400" spc="-6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1F4E79"/>
                </a:solidFill>
                <a:latin typeface="Times New Roman"/>
                <a:cs typeface="Times New Roman"/>
              </a:rPr>
              <a:t>действий</a:t>
            </a:r>
            <a:r>
              <a:rPr dirty="0" sz="2400" spc="-40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1F4E79"/>
                </a:solidFill>
                <a:latin typeface="Times New Roman"/>
                <a:cs typeface="Times New Roman"/>
              </a:rPr>
              <a:t>для</a:t>
            </a:r>
            <a:r>
              <a:rPr dirty="0" sz="2400" spc="-55">
                <a:solidFill>
                  <a:srgbClr val="1F4E79"/>
                </a:solidFill>
                <a:latin typeface="Times New Roman"/>
                <a:cs typeface="Times New Roman"/>
              </a:rPr>
              <a:t> </a:t>
            </a:r>
            <a:r>
              <a:rPr dirty="0" sz="2400" spc="-10">
                <a:solidFill>
                  <a:srgbClr val="1F4E79"/>
                </a:solidFill>
                <a:latin typeface="Times New Roman"/>
                <a:cs typeface="Times New Roman"/>
              </a:rPr>
              <a:t>подачи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2400" spc="-10">
                <a:solidFill>
                  <a:srgbClr val="1F4E79"/>
                </a:solidFill>
                <a:latin typeface="Times New Roman"/>
                <a:cs typeface="Times New Roman"/>
              </a:rPr>
              <a:t>заявки: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7868" y="2151888"/>
            <a:ext cx="7895844" cy="646176"/>
          </a:xfrm>
          <a:prstGeom prst="rect">
            <a:avLst/>
          </a:prstGeom>
        </p:spPr>
      </p:pic>
      <p:sp>
        <p:nvSpPr>
          <p:cNvPr id="6" name="object 6" descr=""/>
          <p:cNvSpPr txBox="1"/>
          <p:nvPr/>
        </p:nvSpPr>
        <p:spPr>
          <a:xfrm>
            <a:off x="467868" y="2151888"/>
            <a:ext cx="7896225" cy="646430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2.</a:t>
            </a:r>
            <a:r>
              <a:rPr dirty="0" sz="18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Заполнение</a:t>
            </a:r>
            <a:r>
              <a:rPr dirty="0" sz="18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Microsoft Sans Serif"/>
                <a:cs typeface="Microsoft Sans Serif"/>
              </a:rPr>
              <a:t>заявки</a:t>
            </a:r>
            <a:r>
              <a:rPr dirty="0" sz="18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dirty="0" sz="18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20">
                <a:solidFill>
                  <a:srgbClr val="FFFFFF"/>
                </a:solidFill>
                <a:latin typeface="Microsoft Sans Serif"/>
                <a:cs typeface="Microsoft Sans Serif"/>
              </a:rPr>
              <a:t>разработку</a:t>
            </a:r>
            <a:r>
              <a:rPr dirty="0" sz="18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корпоративной</a:t>
            </a:r>
            <a:r>
              <a:rPr dirty="0" sz="18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endParaRPr sz="1800">
              <a:latin typeface="Microsoft Sans Serif"/>
              <a:cs typeface="Microsoft Sans Serif"/>
            </a:endParaRPr>
          </a:p>
          <a:p>
            <a:pPr marL="90805">
              <a:lnSpc>
                <a:spcPct val="100000"/>
              </a:lnSpc>
            </a:pP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укрепления</a:t>
            </a:r>
            <a:r>
              <a:rPr dirty="0" sz="1800" spc="-1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здоровья</a:t>
            </a:r>
            <a:r>
              <a:rPr dirty="0" sz="18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сотрудников</a:t>
            </a:r>
            <a:r>
              <a:rPr dirty="0" sz="1800" spc="-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dirty="0" sz="18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сайте</a:t>
            </a:r>
            <a:r>
              <a:rPr dirty="0" sz="1800" spc="-3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РЦОЗ</a:t>
            </a:r>
            <a:r>
              <a:rPr dirty="0" sz="1800" spc="-3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dirty="0" sz="18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МП</a:t>
            </a:r>
            <a:r>
              <a:rPr dirty="0" sz="18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или</a:t>
            </a:r>
            <a:r>
              <a:rPr dirty="0" sz="18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dirty="0" sz="18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ссылке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9100" y="2967227"/>
            <a:ext cx="6481572" cy="368807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419100" y="2967227"/>
            <a:ext cx="6482080" cy="368935"/>
          </a:xfrm>
          <a:prstGeom prst="rect">
            <a:avLst/>
          </a:prstGeom>
        </p:spPr>
        <p:txBody>
          <a:bodyPr wrap="square" lIns="0" tIns="40640" rIns="0" bIns="0" rtlCol="0" vert="horz">
            <a:spAutoFit/>
          </a:bodyPr>
          <a:lstStyle/>
          <a:p>
            <a:pPr marL="91440">
              <a:lnSpc>
                <a:spcPct val="100000"/>
              </a:lnSpc>
              <a:spcBef>
                <a:spcPts val="320"/>
              </a:spcBef>
            </a:pP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3.</a:t>
            </a:r>
            <a:r>
              <a:rPr dirty="0" sz="18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>
                <a:solidFill>
                  <a:srgbClr val="FFFFFF"/>
                </a:solidFill>
                <a:latin typeface="Microsoft Sans Serif"/>
                <a:cs typeface="Microsoft Sans Serif"/>
              </a:rPr>
              <a:t>Составление</a:t>
            </a:r>
            <a:r>
              <a:rPr dirty="0" sz="1800" spc="-3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дорожной</a:t>
            </a:r>
            <a:r>
              <a:rPr dirty="0" sz="18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Microsoft Sans Serif"/>
                <a:cs typeface="Microsoft Sans Serif"/>
              </a:rPr>
              <a:t>карты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170687" y="108204"/>
            <a:ext cx="2956560" cy="411480"/>
            <a:chOff x="170687" y="108204"/>
            <a:chExt cx="2956560" cy="411480"/>
          </a:xfrm>
        </p:grpSpPr>
        <p:pic>
          <p:nvPicPr>
            <p:cNvPr id="10" name="object 10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1771" y="108204"/>
              <a:ext cx="2665476" cy="411479"/>
            </a:xfrm>
            <a:prstGeom prst="rect">
              <a:avLst/>
            </a:prstGeom>
          </p:spPr>
        </p:pic>
      </p:grpSp>
      <p:sp>
        <p:nvSpPr>
          <p:cNvPr id="12" name="object 12" descr=""/>
          <p:cNvSpPr txBox="1"/>
          <p:nvPr/>
        </p:nvSpPr>
        <p:spPr>
          <a:xfrm>
            <a:off x="2759964" y="3589020"/>
            <a:ext cx="1655445" cy="399415"/>
          </a:xfrm>
          <a:prstGeom prst="rect">
            <a:avLst/>
          </a:prstGeom>
          <a:solidFill>
            <a:srgbClr val="FFFFFF"/>
          </a:solidFill>
          <a:ln w="12192">
            <a:solidFill>
              <a:srgbClr val="5B9BD4"/>
            </a:solidFill>
          </a:ln>
        </p:spPr>
        <p:txBody>
          <a:bodyPr wrap="square" lIns="0" tIns="42544" rIns="0" bIns="0" rtlCol="0" vert="horz">
            <a:spAutoFit/>
          </a:bodyPr>
          <a:lstStyle/>
          <a:p>
            <a:pPr algn="ctr" marL="635">
              <a:lnSpc>
                <a:spcPct val="100000"/>
              </a:lnSpc>
              <a:spcBef>
                <a:spcPts val="334"/>
              </a:spcBef>
            </a:pPr>
            <a:r>
              <a:rPr dirty="0" sz="1000" spc="-10">
                <a:solidFill>
                  <a:srgbClr val="5382DF"/>
                </a:solidFill>
                <a:latin typeface="Microsoft Sans Serif"/>
                <a:cs typeface="Microsoft Sans Serif"/>
              </a:rPr>
              <a:t>ФОРМА</a:t>
            </a:r>
            <a:r>
              <a:rPr dirty="0" sz="1000" spc="-55">
                <a:solidFill>
                  <a:srgbClr val="5382D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25">
                <a:solidFill>
                  <a:srgbClr val="5382DF"/>
                </a:solidFill>
                <a:latin typeface="Microsoft Sans Serif"/>
                <a:cs typeface="Microsoft Sans Serif"/>
              </a:rPr>
              <a:t>ДЛЯ</a:t>
            </a:r>
            <a:endParaRPr sz="100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dirty="0" sz="1000" spc="-10">
                <a:solidFill>
                  <a:srgbClr val="5382DF"/>
                </a:solidFill>
                <a:latin typeface="Microsoft Sans Serif"/>
                <a:cs typeface="Microsoft Sans Serif"/>
              </a:rPr>
              <a:t>ОТПРАВКИ</a:t>
            </a:r>
            <a:r>
              <a:rPr dirty="0" sz="1000" spc="-50">
                <a:solidFill>
                  <a:srgbClr val="5382DF"/>
                </a:solidFill>
                <a:latin typeface="Microsoft Sans Serif"/>
                <a:cs typeface="Microsoft Sans Serif"/>
              </a:rPr>
              <a:t> </a:t>
            </a:r>
            <a:r>
              <a:rPr dirty="0" sz="1000" spc="-10">
                <a:solidFill>
                  <a:srgbClr val="5382DF"/>
                </a:solidFill>
                <a:latin typeface="Microsoft Sans Serif"/>
                <a:cs typeface="Microsoft Sans Serif"/>
              </a:rPr>
              <a:t>ЗАЯВКИ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783193" y="4838191"/>
            <a:ext cx="17208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solidFill>
                  <a:srgbClr val="888888"/>
                </a:solidFill>
                <a:latin typeface="Verdana"/>
                <a:cs typeface="Verdana"/>
              </a:rPr>
              <a:t>14</a:t>
            </a:r>
            <a:endParaRPr sz="900">
              <a:latin typeface="Verdana"/>
              <a:cs typeface="Verdana"/>
            </a:endParaRPr>
          </a:p>
        </p:txBody>
      </p:sp>
      <p:pic>
        <p:nvPicPr>
          <p:cNvPr id="14" name="object 14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78180" y="3459479"/>
            <a:ext cx="1229868" cy="1229868"/>
          </a:xfrm>
          <a:prstGeom prst="rect">
            <a:avLst/>
          </a:prstGeom>
        </p:spPr>
      </p:pic>
      <p:sp>
        <p:nvSpPr>
          <p:cNvPr id="15" name="object 15" descr=""/>
          <p:cNvSpPr txBox="1"/>
          <p:nvPr/>
        </p:nvSpPr>
        <p:spPr>
          <a:xfrm>
            <a:off x="2231517" y="4180738"/>
            <a:ext cx="571055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z="16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8"/>
              </a:rPr>
              <a:t>https://forms.yandex.ru/u/68f224d090fa7b4eaef47058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91260" y="1190955"/>
            <a:ext cx="737108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solidFill>
                  <a:srgbClr val="1F3A73"/>
                </a:solidFill>
                <a:latin typeface="Verdana"/>
                <a:cs typeface="Verdana"/>
              </a:rPr>
              <a:t>«ЗДОРОВЬЕ</a:t>
            </a:r>
            <a:r>
              <a:rPr dirty="0" sz="2000" spc="-7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20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3A73"/>
                </a:solidFill>
                <a:latin typeface="Verdana"/>
                <a:cs typeface="Verdana"/>
              </a:rPr>
              <a:t>ДОЛГОЛЕТИЕ</a:t>
            </a:r>
            <a:r>
              <a:rPr dirty="0" sz="2000" spc="-7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3A73"/>
                </a:solidFill>
                <a:latin typeface="Verdana"/>
                <a:cs typeface="Verdana"/>
              </a:rPr>
              <a:t>ЖИТЕЛЕЙ</a:t>
            </a:r>
            <a:r>
              <a:rPr dirty="0" sz="2000" spc="-6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2000" spc="-10" b="1">
                <a:solidFill>
                  <a:srgbClr val="1F3A73"/>
                </a:solidFill>
                <a:latin typeface="Verdana"/>
                <a:cs typeface="Verdana"/>
              </a:rPr>
              <a:t>РЕГИОНА»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6397244" y="3371469"/>
            <a:ext cx="162687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@public_health_rb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6397244" y="2100452"/>
            <a:ext cx="219900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vk.com/public_health_rb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455168" y="2831033"/>
            <a:ext cx="2653030" cy="392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Телефон: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+7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(347)</a:t>
            </a:r>
            <a:r>
              <a:rPr dirty="0" sz="12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216-55-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46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Почта:</a:t>
            </a:r>
            <a:r>
              <a:rPr dirty="0" sz="12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  <a:hlinkClick r:id="rId2"/>
              </a:rPr>
              <a:t>amamaeva@mail.ru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612772" y="3967378"/>
            <a:ext cx="184912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Подкаст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«В</a:t>
            </a:r>
            <a:r>
              <a:rPr dirty="0" sz="1200" spc="-2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ритме</a:t>
            </a:r>
            <a:r>
              <a:rPr dirty="0" sz="120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здоровья»</a:t>
            </a:r>
            <a:endParaRPr sz="1200">
              <a:latin typeface="Verdana"/>
              <a:cs typeface="Verdan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0916" y="1731264"/>
            <a:ext cx="982980" cy="982980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84064" y="3118104"/>
            <a:ext cx="986027" cy="986028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65776" y="1731264"/>
            <a:ext cx="1002791" cy="1001268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05968" y="3310128"/>
            <a:ext cx="947928" cy="1476756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781936" y="2125726"/>
            <a:ext cx="16795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Мамаева</a:t>
            </a:r>
            <a:r>
              <a:rPr dirty="0" sz="1200" spc="-5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PRO</a:t>
            </a:r>
            <a:r>
              <a:rPr dirty="0" sz="12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ЗОЖ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512058" y="560273"/>
            <a:ext cx="270192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НАША</a:t>
            </a:r>
            <a:r>
              <a:rPr dirty="0" sz="2400" spc="-25"/>
              <a:t> </a:t>
            </a:r>
            <a:r>
              <a:rPr dirty="0" sz="2400" spc="-10"/>
              <a:t>МИССИЯ</a:t>
            </a:r>
            <a:endParaRPr sz="2400"/>
          </a:p>
        </p:txBody>
      </p:sp>
      <p:grpSp>
        <p:nvGrpSpPr>
          <p:cNvPr id="13" name="object 13" descr=""/>
          <p:cNvGrpSpPr/>
          <p:nvPr/>
        </p:nvGrpSpPr>
        <p:grpSpPr>
          <a:xfrm>
            <a:off x="138684" y="108204"/>
            <a:ext cx="2988945" cy="411480"/>
            <a:chOff x="138684" y="108204"/>
            <a:chExt cx="2988945" cy="411480"/>
          </a:xfrm>
        </p:grpSpPr>
        <p:pic>
          <p:nvPicPr>
            <p:cNvPr id="14" name="object 1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684" y="108204"/>
              <a:ext cx="323088" cy="336803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1772" y="108204"/>
              <a:ext cx="2665476" cy="411479"/>
            </a:xfrm>
            <a:prstGeom prst="rect">
              <a:avLst/>
            </a:prstGeom>
          </p:spPr>
        </p:pic>
      </p:grpSp>
      <p:sp>
        <p:nvSpPr>
          <p:cNvPr id="16" name="object 16" descr=""/>
          <p:cNvSpPr txBox="1"/>
          <p:nvPr/>
        </p:nvSpPr>
        <p:spPr>
          <a:xfrm>
            <a:off x="5145785" y="4198111"/>
            <a:ext cx="3654425" cy="787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Адрес: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450077,</a:t>
            </a:r>
            <a:r>
              <a:rPr dirty="0" sz="12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г.Уфа,</a:t>
            </a:r>
            <a:r>
              <a:rPr dirty="0" sz="120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Пархоменко.д.101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Телефон: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+7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(347)</a:t>
            </a:r>
            <a:r>
              <a:rPr dirty="0" sz="12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216-55-</a:t>
            </a:r>
            <a:r>
              <a:rPr dirty="0" sz="1200" spc="-25" b="1">
                <a:solidFill>
                  <a:srgbClr val="1F3A73"/>
                </a:solidFill>
                <a:latin typeface="Verdana"/>
                <a:cs typeface="Verdana"/>
              </a:rPr>
              <a:t>23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1F3A73"/>
                </a:solidFill>
                <a:latin typeface="Verdana"/>
                <a:cs typeface="Verdana"/>
              </a:rPr>
              <a:t>Почта:</a:t>
            </a:r>
            <a:r>
              <a:rPr dirty="0" sz="120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  <a:hlinkClick r:id="rId9"/>
              </a:rPr>
              <a:t>UFA.RCMP@doctorrb.ru</a:t>
            </a:r>
            <a:endParaRPr sz="1200">
              <a:latin typeface="Verdana"/>
              <a:cs typeface="Verdana"/>
            </a:endParaRPr>
          </a:p>
          <a:p>
            <a:pPr algn="r" marR="367665">
              <a:lnSpc>
                <a:spcPct val="100000"/>
              </a:lnSpc>
              <a:spcBef>
                <a:spcPts val="600"/>
              </a:spcBef>
            </a:pPr>
            <a:r>
              <a:rPr dirty="0" sz="900" spc="-25">
                <a:solidFill>
                  <a:srgbClr val="888888"/>
                </a:solidFill>
                <a:latin typeface="Verdana"/>
                <a:cs typeface="Verdana"/>
              </a:rPr>
              <a:t>15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70676" y="3211067"/>
            <a:ext cx="2814828" cy="1763268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326136" y="1632204"/>
            <a:ext cx="3077210" cy="1480185"/>
          </a:xfrm>
          <a:custGeom>
            <a:avLst/>
            <a:gdLst/>
            <a:ahLst/>
            <a:cxnLst/>
            <a:rect l="l" t="t" r="r" b="b"/>
            <a:pathLst>
              <a:path w="3077210" h="1480185">
                <a:moveTo>
                  <a:pt x="2957322" y="0"/>
                </a:moveTo>
                <a:lnTo>
                  <a:pt x="119684" y="0"/>
                </a:lnTo>
                <a:lnTo>
                  <a:pt x="73096" y="9405"/>
                </a:lnTo>
                <a:lnTo>
                  <a:pt x="35053" y="35052"/>
                </a:lnTo>
                <a:lnTo>
                  <a:pt x="9404" y="73080"/>
                </a:lnTo>
                <a:lnTo>
                  <a:pt x="0" y="119634"/>
                </a:lnTo>
                <a:lnTo>
                  <a:pt x="0" y="1360170"/>
                </a:lnTo>
                <a:lnTo>
                  <a:pt x="9404" y="1406723"/>
                </a:lnTo>
                <a:lnTo>
                  <a:pt x="35053" y="1444752"/>
                </a:lnTo>
                <a:lnTo>
                  <a:pt x="73096" y="1470398"/>
                </a:lnTo>
                <a:lnTo>
                  <a:pt x="119684" y="1479804"/>
                </a:lnTo>
                <a:lnTo>
                  <a:pt x="2957322" y="1479804"/>
                </a:lnTo>
                <a:lnTo>
                  <a:pt x="3003875" y="1470398"/>
                </a:lnTo>
                <a:lnTo>
                  <a:pt x="3041904" y="1444752"/>
                </a:lnTo>
                <a:lnTo>
                  <a:pt x="3067550" y="1406723"/>
                </a:lnTo>
                <a:lnTo>
                  <a:pt x="3076955" y="1360170"/>
                </a:lnTo>
                <a:lnTo>
                  <a:pt x="3076955" y="119634"/>
                </a:lnTo>
                <a:lnTo>
                  <a:pt x="3067550" y="73080"/>
                </a:lnTo>
                <a:lnTo>
                  <a:pt x="3041904" y="35052"/>
                </a:lnTo>
                <a:lnTo>
                  <a:pt x="3003875" y="9405"/>
                </a:lnTo>
                <a:lnTo>
                  <a:pt x="2957322" y="0"/>
                </a:lnTo>
                <a:close/>
              </a:path>
            </a:pathLst>
          </a:custGeom>
          <a:solidFill>
            <a:srgbClr val="2E5496">
              <a:alpha val="3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 txBox="1"/>
          <p:nvPr/>
        </p:nvSpPr>
        <p:spPr>
          <a:xfrm>
            <a:off x="749604" y="1806016"/>
            <a:ext cx="2229485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Пролонгация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 и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актуализация муниципальных</a:t>
            </a:r>
            <a:r>
              <a:rPr dirty="0" sz="12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программ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укрепления</a:t>
            </a:r>
            <a:r>
              <a:rPr dirty="0" sz="12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общественного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здоровья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dirty="0" sz="1200" spc="-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муниципальных образованиях</a:t>
            </a:r>
            <a:r>
              <a:rPr dirty="0" sz="12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Республики Башкортостан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48967" y="1382267"/>
            <a:ext cx="431800" cy="414655"/>
            <a:chOff x="1648967" y="1382267"/>
            <a:chExt cx="431800" cy="414655"/>
          </a:xfrm>
        </p:grpSpPr>
        <p:sp>
          <p:nvSpPr>
            <p:cNvPr id="6" name="object 6" descr=""/>
            <p:cNvSpPr/>
            <p:nvPr/>
          </p:nvSpPr>
          <p:spPr>
            <a:xfrm>
              <a:off x="1648967" y="1382267"/>
              <a:ext cx="431800" cy="414655"/>
            </a:xfrm>
            <a:custGeom>
              <a:avLst/>
              <a:gdLst/>
              <a:ahLst/>
              <a:cxnLst/>
              <a:rect l="l" t="t" r="r" b="b"/>
              <a:pathLst>
                <a:path w="431800" h="414655">
                  <a:moveTo>
                    <a:pt x="215645" y="0"/>
                  </a:moveTo>
                  <a:lnTo>
                    <a:pt x="166191" y="5476"/>
                  </a:lnTo>
                  <a:lnTo>
                    <a:pt x="120798" y="21073"/>
                  </a:lnTo>
                  <a:lnTo>
                    <a:pt x="80758" y="45546"/>
                  </a:lnTo>
                  <a:lnTo>
                    <a:pt x="47366" y="77648"/>
                  </a:lnTo>
                  <a:lnTo>
                    <a:pt x="21913" y="116132"/>
                  </a:lnTo>
                  <a:lnTo>
                    <a:pt x="5693" y="159753"/>
                  </a:lnTo>
                  <a:lnTo>
                    <a:pt x="0" y="207264"/>
                  </a:lnTo>
                  <a:lnTo>
                    <a:pt x="5693" y="254774"/>
                  </a:lnTo>
                  <a:lnTo>
                    <a:pt x="21913" y="298395"/>
                  </a:lnTo>
                  <a:lnTo>
                    <a:pt x="47366" y="336879"/>
                  </a:lnTo>
                  <a:lnTo>
                    <a:pt x="80758" y="368981"/>
                  </a:lnTo>
                  <a:lnTo>
                    <a:pt x="120798" y="393454"/>
                  </a:lnTo>
                  <a:lnTo>
                    <a:pt x="166191" y="409051"/>
                  </a:lnTo>
                  <a:lnTo>
                    <a:pt x="215645" y="414528"/>
                  </a:lnTo>
                  <a:lnTo>
                    <a:pt x="265100" y="409051"/>
                  </a:lnTo>
                  <a:lnTo>
                    <a:pt x="310493" y="393454"/>
                  </a:lnTo>
                  <a:lnTo>
                    <a:pt x="350533" y="368981"/>
                  </a:lnTo>
                  <a:lnTo>
                    <a:pt x="383925" y="336879"/>
                  </a:lnTo>
                  <a:lnTo>
                    <a:pt x="409378" y="298395"/>
                  </a:lnTo>
                  <a:lnTo>
                    <a:pt x="425598" y="254774"/>
                  </a:lnTo>
                  <a:lnTo>
                    <a:pt x="431292" y="207264"/>
                  </a:lnTo>
                  <a:lnTo>
                    <a:pt x="425598" y="159753"/>
                  </a:lnTo>
                  <a:lnTo>
                    <a:pt x="409378" y="116132"/>
                  </a:lnTo>
                  <a:lnTo>
                    <a:pt x="383925" y="77648"/>
                  </a:lnTo>
                  <a:lnTo>
                    <a:pt x="350533" y="45546"/>
                  </a:lnTo>
                  <a:lnTo>
                    <a:pt x="310493" y="21073"/>
                  </a:lnTo>
                  <a:lnTo>
                    <a:pt x="265100" y="5476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2DC10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2307" y="1431035"/>
              <a:ext cx="324612" cy="324612"/>
            </a:xfrm>
            <a:prstGeom prst="rect">
              <a:avLst/>
            </a:prstGeom>
          </p:spPr>
        </p:pic>
      </p:grpSp>
      <p:sp>
        <p:nvSpPr>
          <p:cNvPr id="8" name="object 8" descr=""/>
          <p:cNvSpPr txBox="1"/>
          <p:nvPr/>
        </p:nvSpPr>
        <p:spPr>
          <a:xfrm>
            <a:off x="2715514" y="864234"/>
            <a:ext cx="3777615" cy="427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96240">
              <a:lnSpc>
                <a:spcPct val="110000"/>
              </a:lnSpc>
              <a:spcBef>
                <a:spcPts val="100"/>
              </a:spcBef>
            </a:pP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ЦЕЛЬ</a:t>
            </a:r>
            <a:r>
              <a:rPr dirty="0" sz="1200" spc="-20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–</a:t>
            </a:r>
            <a:r>
              <a:rPr dirty="0" sz="1200" spc="-10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УВЕЛИЧЕНИЕ</a:t>
            </a:r>
            <a:r>
              <a:rPr dirty="0" sz="1200" spc="-2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ДОЛИ</a:t>
            </a:r>
            <a:r>
              <a:rPr dirty="0" sz="1200" spc="-10" b="1">
                <a:solidFill>
                  <a:srgbClr val="1F3A73"/>
                </a:solidFill>
                <a:latin typeface="Arial"/>
                <a:cs typeface="Arial"/>
              </a:rPr>
              <a:t> ГРАЖДАН,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ВЕДУЩИХ</a:t>
            </a:r>
            <a:r>
              <a:rPr dirty="0" sz="1200" spc="-1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ЗДОРОВЫЙ</a:t>
            </a:r>
            <a:r>
              <a:rPr dirty="0" sz="1200" spc="-50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1F3A73"/>
                </a:solidFill>
                <a:latin typeface="Arial"/>
                <a:cs typeface="Arial"/>
              </a:rPr>
              <a:t>ОБРАЗ</a:t>
            </a:r>
            <a:r>
              <a:rPr dirty="0" sz="1200" spc="-1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ЖИЗНИ</a:t>
            </a:r>
            <a:r>
              <a:rPr dirty="0" sz="1200" spc="-20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В</a:t>
            </a:r>
            <a:r>
              <a:rPr dirty="0" sz="1200" spc="-3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1F3A73"/>
                </a:solidFill>
                <a:latin typeface="Arial"/>
                <a:cs typeface="Arial"/>
              </a:rPr>
              <a:t>1,5</a:t>
            </a:r>
            <a:r>
              <a:rPr dirty="0" sz="1200" spc="-5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1F3A73"/>
                </a:solidFill>
                <a:latin typeface="Arial"/>
                <a:cs typeface="Arial"/>
              </a:rPr>
              <a:t>РАЗА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80594" rIns="0" bIns="0" rtlCol="0" vert="horz">
            <a:spAutoFit/>
          </a:bodyPr>
          <a:lstStyle/>
          <a:p>
            <a:pPr marL="488315">
              <a:lnSpc>
                <a:spcPct val="100000"/>
              </a:lnSpc>
              <a:spcBef>
                <a:spcPts val="105"/>
              </a:spcBef>
            </a:pPr>
            <a:r>
              <a:rPr dirty="0" sz="1350" spc="-10">
                <a:latin typeface="Calibri"/>
                <a:cs typeface="Calibri"/>
              </a:rPr>
              <a:t>РЕГИОНАЛЬНЫЙ</a:t>
            </a:r>
            <a:r>
              <a:rPr dirty="0" sz="1350" spc="-4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ПРОЕКТ</a:t>
            </a:r>
            <a:r>
              <a:rPr dirty="0" sz="1350" spc="-3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«ЗДОРОВЬЕ</a:t>
            </a:r>
            <a:r>
              <a:rPr dirty="0" sz="1350" spc="-5">
                <a:latin typeface="Calibri"/>
                <a:cs typeface="Calibri"/>
              </a:rPr>
              <a:t> </a:t>
            </a:r>
            <a:r>
              <a:rPr dirty="0" sz="1350">
                <a:latin typeface="Calibri"/>
                <a:cs typeface="Calibri"/>
              </a:rPr>
              <a:t>ДЛЯ</a:t>
            </a:r>
            <a:r>
              <a:rPr dirty="0" sz="1350" spc="-10">
                <a:latin typeface="Calibri"/>
                <a:cs typeface="Calibri"/>
              </a:rPr>
              <a:t> КАЖДОГО»</a:t>
            </a:r>
            <a:r>
              <a:rPr dirty="0" sz="1350" spc="-25">
                <a:latin typeface="Calibri"/>
                <a:cs typeface="Calibri"/>
              </a:rPr>
              <a:t> </a:t>
            </a:r>
            <a:r>
              <a:rPr dirty="0" sz="1350" spc="-10">
                <a:latin typeface="Calibri"/>
                <a:cs typeface="Calibri"/>
              </a:rPr>
              <a:t>2025-</a:t>
            </a:r>
            <a:r>
              <a:rPr dirty="0" sz="1350">
                <a:latin typeface="Calibri"/>
                <a:cs typeface="Calibri"/>
              </a:rPr>
              <a:t>2030</a:t>
            </a:r>
            <a:r>
              <a:rPr dirty="0" sz="1350" spc="5">
                <a:latin typeface="Calibri"/>
                <a:cs typeface="Calibri"/>
              </a:rPr>
              <a:t> </a:t>
            </a:r>
            <a:r>
              <a:rPr dirty="0" sz="1350" spc="-25">
                <a:latin typeface="Calibri"/>
                <a:cs typeface="Calibri"/>
              </a:rPr>
              <a:t>гг.</a:t>
            </a:r>
            <a:endParaRPr sz="1350">
              <a:latin typeface="Calibri"/>
              <a:cs typeface="Calibri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6353555" y="1632204"/>
            <a:ext cx="2484120" cy="1480185"/>
          </a:xfrm>
          <a:custGeom>
            <a:avLst/>
            <a:gdLst/>
            <a:ahLst/>
            <a:cxnLst/>
            <a:rect l="l" t="t" r="r" b="b"/>
            <a:pathLst>
              <a:path w="2484120" h="1480185">
                <a:moveTo>
                  <a:pt x="2416302" y="0"/>
                </a:moveTo>
                <a:lnTo>
                  <a:pt x="67818" y="0"/>
                </a:lnTo>
                <a:lnTo>
                  <a:pt x="41415" y="5328"/>
                </a:lnTo>
                <a:lnTo>
                  <a:pt x="19859" y="19859"/>
                </a:lnTo>
                <a:lnTo>
                  <a:pt x="5328" y="41415"/>
                </a:lnTo>
                <a:lnTo>
                  <a:pt x="0" y="67818"/>
                </a:lnTo>
                <a:lnTo>
                  <a:pt x="0" y="1411986"/>
                </a:lnTo>
                <a:lnTo>
                  <a:pt x="5328" y="1438388"/>
                </a:lnTo>
                <a:lnTo>
                  <a:pt x="19859" y="1459944"/>
                </a:lnTo>
                <a:lnTo>
                  <a:pt x="41415" y="1474475"/>
                </a:lnTo>
                <a:lnTo>
                  <a:pt x="67818" y="1479804"/>
                </a:lnTo>
                <a:lnTo>
                  <a:pt x="2416302" y="1479804"/>
                </a:lnTo>
                <a:lnTo>
                  <a:pt x="2442704" y="1474475"/>
                </a:lnTo>
                <a:lnTo>
                  <a:pt x="2464260" y="1459944"/>
                </a:lnTo>
                <a:lnTo>
                  <a:pt x="2478791" y="1438388"/>
                </a:lnTo>
                <a:lnTo>
                  <a:pt x="2484120" y="1411986"/>
                </a:lnTo>
                <a:lnTo>
                  <a:pt x="2484120" y="67818"/>
                </a:lnTo>
                <a:lnTo>
                  <a:pt x="2478791" y="41415"/>
                </a:lnTo>
                <a:lnTo>
                  <a:pt x="2464260" y="19859"/>
                </a:lnTo>
                <a:lnTo>
                  <a:pt x="2442704" y="5328"/>
                </a:lnTo>
                <a:lnTo>
                  <a:pt x="2416302" y="0"/>
                </a:lnTo>
                <a:close/>
              </a:path>
            </a:pathLst>
          </a:custGeom>
          <a:solidFill>
            <a:srgbClr val="2E5496">
              <a:alpha val="3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6601459" y="1898142"/>
            <a:ext cx="198755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3175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Информационно- коммуникационная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кампания,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акцент</a:t>
            </a:r>
            <a:r>
              <a:rPr dirty="0" sz="1200" spc="-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dirty="0" sz="1200" spc="-4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СМИ,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социальные</a:t>
            </a:r>
            <a:r>
              <a:rPr dirty="0" sz="1200" spc="-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>
                <a:solidFill>
                  <a:srgbClr val="FFFFFF"/>
                </a:solidFill>
                <a:latin typeface="Arial"/>
                <a:cs typeface="Arial"/>
              </a:rPr>
              <a:t>сети,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мессенджеры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 descr=""/>
          <p:cNvSpPr/>
          <p:nvPr/>
        </p:nvSpPr>
        <p:spPr>
          <a:xfrm>
            <a:off x="3636264" y="1632204"/>
            <a:ext cx="2484120" cy="1480185"/>
          </a:xfrm>
          <a:custGeom>
            <a:avLst/>
            <a:gdLst/>
            <a:ahLst/>
            <a:cxnLst/>
            <a:rect l="l" t="t" r="r" b="b"/>
            <a:pathLst>
              <a:path w="2484120" h="1480185">
                <a:moveTo>
                  <a:pt x="2405380" y="0"/>
                </a:moveTo>
                <a:lnTo>
                  <a:pt x="78739" y="0"/>
                </a:lnTo>
                <a:lnTo>
                  <a:pt x="48113" y="6195"/>
                </a:lnTo>
                <a:lnTo>
                  <a:pt x="23082" y="23082"/>
                </a:lnTo>
                <a:lnTo>
                  <a:pt x="6195" y="48113"/>
                </a:lnTo>
                <a:lnTo>
                  <a:pt x="0" y="78740"/>
                </a:lnTo>
                <a:lnTo>
                  <a:pt x="0" y="1401064"/>
                </a:lnTo>
                <a:lnTo>
                  <a:pt x="6195" y="1431690"/>
                </a:lnTo>
                <a:lnTo>
                  <a:pt x="23082" y="1456721"/>
                </a:lnTo>
                <a:lnTo>
                  <a:pt x="48113" y="1473608"/>
                </a:lnTo>
                <a:lnTo>
                  <a:pt x="78739" y="1479804"/>
                </a:lnTo>
                <a:lnTo>
                  <a:pt x="2405380" y="1479804"/>
                </a:lnTo>
                <a:lnTo>
                  <a:pt x="2436006" y="1473608"/>
                </a:lnTo>
                <a:lnTo>
                  <a:pt x="2461037" y="1456721"/>
                </a:lnTo>
                <a:lnTo>
                  <a:pt x="2477924" y="1431690"/>
                </a:lnTo>
                <a:lnTo>
                  <a:pt x="2484120" y="1401064"/>
                </a:lnTo>
                <a:lnTo>
                  <a:pt x="2484120" y="78740"/>
                </a:lnTo>
                <a:lnTo>
                  <a:pt x="2477924" y="48113"/>
                </a:lnTo>
                <a:lnTo>
                  <a:pt x="2461037" y="23082"/>
                </a:lnTo>
                <a:lnTo>
                  <a:pt x="2436006" y="6195"/>
                </a:lnTo>
                <a:lnTo>
                  <a:pt x="2405380" y="0"/>
                </a:lnTo>
                <a:close/>
              </a:path>
            </a:pathLst>
          </a:custGeom>
          <a:solidFill>
            <a:srgbClr val="2E5496">
              <a:alpha val="32156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 descr=""/>
          <p:cNvSpPr txBox="1"/>
          <p:nvPr/>
        </p:nvSpPr>
        <p:spPr>
          <a:xfrm>
            <a:off x="3876547" y="1989582"/>
            <a:ext cx="2005330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 indent="-1905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Разработка</a:t>
            </a:r>
            <a:r>
              <a:rPr dirty="0" sz="1200" spc="-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dirty="0" sz="1200" spc="2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внедрение корпоративных</a:t>
            </a:r>
            <a:r>
              <a:rPr dirty="0" sz="1200" spc="4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программ </a:t>
            </a:r>
            <a:r>
              <a:rPr dirty="0" sz="1200" b="1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dirty="0" sz="1200" spc="-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укреплению</a:t>
            </a:r>
            <a:r>
              <a:rPr dirty="0" sz="1200" spc="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10" b="1">
                <a:solidFill>
                  <a:srgbClr val="FFFFFF"/>
                </a:solidFill>
                <a:latin typeface="Arial"/>
                <a:cs typeface="Arial"/>
              </a:rPr>
              <a:t>здоровья работников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672584" y="1356360"/>
            <a:ext cx="431800" cy="414655"/>
            <a:chOff x="4672584" y="1356360"/>
            <a:chExt cx="431800" cy="414655"/>
          </a:xfrm>
        </p:grpSpPr>
        <p:sp>
          <p:nvSpPr>
            <p:cNvPr id="15" name="object 15" descr=""/>
            <p:cNvSpPr/>
            <p:nvPr/>
          </p:nvSpPr>
          <p:spPr>
            <a:xfrm>
              <a:off x="4672584" y="1356360"/>
              <a:ext cx="431800" cy="414655"/>
            </a:xfrm>
            <a:custGeom>
              <a:avLst/>
              <a:gdLst/>
              <a:ahLst/>
              <a:cxnLst/>
              <a:rect l="l" t="t" r="r" b="b"/>
              <a:pathLst>
                <a:path w="431800" h="414655">
                  <a:moveTo>
                    <a:pt x="215645" y="0"/>
                  </a:moveTo>
                  <a:lnTo>
                    <a:pt x="166191" y="5476"/>
                  </a:lnTo>
                  <a:lnTo>
                    <a:pt x="120798" y="21073"/>
                  </a:lnTo>
                  <a:lnTo>
                    <a:pt x="80758" y="45546"/>
                  </a:lnTo>
                  <a:lnTo>
                    <a:pt x="47366" y="77648"/>
                  </a:lnTo>
                  <a:lnTo>
                    <a:pt x="21913" y="116132"/>
                  </a:lnTo>
                  <a:lnTo>
                    <a:pt x="5693" y="159753"/>
                  </a:lnTo>
                  <a:lnTo>
                    <a:pt x="0" y="207263"/>
                  </a:lnTo>
                  <a:lnTo>
                    <a:pt x="5693" y="254774"/>
                  </a:lnTo>
                  <a:lnTo>
                    <a:pt x="21913" y="298395"/>
                  </a:lnTo>
                  <a:lnTo>
                    <a:pt x="47366" y="336879"/>
                  </a:lnTo>
                  <a:lnTo>
                    <a:pt x="80758" y="368981"/>
                  </a:lnTo>
                  <a:lnTo>
                    <a:pt x="120798" y="393454"/>
                  </a:lnTo>
                  <a:lnTo>
                    <a:pt x="166191" y="409051"/>
                  </a:lnTo>
                  <a:lnTo>
                    <a:pt x="215645" y="414527"/>
                  </a:lnTo>
                  <a:lnTo>
                    <a:pt x="265100" y="409051"/>
                  </a:lnTo>
                  <a:lnTo>
                    <a:pt x="310493" y="393454"/>
                  </a:lnTo>
                  <a:lnTo>
                    <a:pt x="350533" y="368981"/>
                  </a:lnTo>
                  <a:lnTo>
                    <a:pt x="383925" y="336879"/>
                  </a:lnTo>
                  <a:lnTo>
                    <a:pt x="409378" y="298395"/>
                  </a:lnTo>
                  <a:lnTo>
                    <a:pt x="425598" y="254774"/>
                  </a:lnTo>
                  <a:lnTo>
                    <a:pt x="431291" y="207263"/>
                  </a:lnTo>
                  <a:lnTo>
                    <a:pt x="425598" y="159753"/>
                  </a:lnTo>
                  <a:lnTo>
                    <a:pt x="409378" y="116132"/>
                  </a:lnTo>
                  <a:lnTo>
                    <a:pt x="383925" y="77648"/>
                  </a:lnTo>
                  <a:lnTo>
                    <a:pt x="350533" y="45546"/>
                  </a:lnTo>
                  <a:lnTo>
                    <a:pt x="310493" y="21073"/>
                  </a:lnTo>
                  <a:lnTo>
                    <a:pt x="265100" y="5476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2DC10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5924" y="1405128"/>
              <a:ext cx="324612" cy="32461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7379207" y="1330452"/>
            <a:ext cx="433070" cy="414655"/>
            <a:chOff x="7379207" y="1330452"/>
            <a:chExt cx="433070" cy="414655"/>
          </a:xfrm>
        </p:grpSpPr>
        <p:sp>
          <p:nvSpPr>
            <p:cNvPr id="18" name="object 18" descr=""/>
            <p:cNvSpPr/>
            <p:nvPr/>
          </p:nvSpPr>
          <p:spPr>
            <a:xfrm>
              <a:off x="7379207" y="1330452"/>
              <a:ext cx="433070" cy="414655"/>
            </a:xfrm>
            <a:custGeom>
              <a:avLst/>
              <a:gdLst/>
              <a:ahLst/>
              <a:cxnLst/>
              <a:rect l="l" t="t" r="r" b="b"/>
              <a:pathLst>
                <a:path w="433070" h="414655">
                  <a:moveTo>
                    <a:pt x="216408" y="0"/>
                  </a:moveTo>
                  <a:lnTo>
                    <a:pt x="166791" y="5476"/>
                  </a:lnTo>
                  <a:lnTo>
                    <a:pt x="121242" y="21073"/>
                  </a:lnTo>
                  <a:lnTo>
                    <a:pt x="81060" y="45546"/>
                  </a:lnTo>
                  <a:lnTo>
                    <a:pt x="47546" y="77648"/>
                  </a:lnTo>
                  <a:lnTo>
                    <a:pt x="21998" y="116132"/>
                  </a:lnTo>
                  <a:lnTo>
                    <a:pt x="5716" y="159753"/>
                  </a:lnTo>
                  <a:lnTo>
                    <a:pt x="0" y="207263"/>
                  </a:lnTo>
                  <a:lnTo>
                    <a:pt x="5716" y="254774"/>
                  </a:lnTo>
                  <a:lnTo>
                    <a:pt x="21998" y="298395"/>
                  </a:lnTo>
                  <a:lnTo>
                    <a:pt x="47546" y="336879"/>
                  </a:lnTo>
                  <a:lnTo>
                    <a:pt x="81060" y="368981"/>
                  </a:lnTo>
                  <a:lnTo>
                    <a:pt x="121242" y="393454"/>
                  </a:lnTo>
                  <a:lnTo>
                    <a:pt x="166791" y="409051"/>
                  </a:lnTo>
                  <a:lnTo>
                    <a:pt x="216408" y="414527"/>
                  </a:lnTo>
                  <a:lnTo>
                    <a:pt x="266024" y="409051"/>
                  </a:lnTo>
                  <a:lnTo>
                    <a:pt x="311573" y="393454"/>
                  </a:lnTo>
                  <a:lnTo>
                    <a:pt x="351755" y="368981"/>
                  </a:lnTo>
                  <a:lnTo>
                    <a:pt x="385269" y="336879"/>
                  </a:lnTo>
                  <a:lnTo>
                    <a:pt x="410817" y="298395"/>
                  </a:lnTo>
                  <a:lnTo>
                    <a:pt x="427099" y="254774"/>
                  </a:lnTo>
                  <a:lnTo>
                    <a:pt x="432816" y="207263"/>
                  </a:lnTo>
                  <a:lnTo>
                    <a:pt x="427099" y="159753"/>
                  </a:lnTo>
                  <a:lnTo>
                    <a:pt x="410817" y="116132"/>
                  </a:lnTo>
                  <a:lnTo>
                    <a:pt x="385269" y="77648"/>
                  </a:lnTo>
                  <a:lnTo>
                    <a:pt x="351755" y="45546"/>
                  </a:lnTo>
                  <a:lnTo>
                    <a:pt x="311573" y="21073"/>
                  </a:lnTo>
                  <a:lnTo>
                    <a:pt x="266024" y="5476"/>
                  </a:lnTo>
                  <a:lnTo>
                    <a:pt x="216408" y="0"/>
                  </a:lnTo>
                  <a:close/>
                </a:path>
              </a:pathLst>
            </a:custGeom>
            <a:solidFill>
              <a:srgbClr val="2DC10A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34071" y="1379220"/>
              <a:ext cx="323088" cy="324612"/>
            </a:xfrm>
            <a:prstGeom prst="rect">
              <a:avLst/>
            </a:prstGeom>
          </p:spPr>
        </p:pic>
      </p:grpSp>
      <p:pic>
        <p:nvPicPr>
          <p:cNvPr id="20" name="object 20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1084" y="3212592"/>
            <a:ext cx="2621279" cy="1749552"/>
          </a:xfrm>
          <a:prstGeom prst="rect">
            <a:avLst/>
          </a:prstGeom>
        </p:spPr>
      </p:pic>
      <p:pic>
        <p:nvPicPr>
          <p:cNvPr id="21" name="object 21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086100" y="3212592"/>
            <a:ext cx="2932176" cy="1763268"/>
          </a:xfrm>
          <a:prstGeom prst="rect">
            <a:avLst/>
          </a:prstGeom>
        </p:spPr>
      </p:pic>
      <p:grpSp>
        <p:nvGrpSpPr>
          <p:cNvPr id="22" name="object 22" descr=""/>
          <p:cNvGrpSpPr/>
          <p:nvPr/>
        </p:nvGrpSpPr>
        <p:grpSpPr>
          <a:xfrm>
            <a:off x="170687" y="112776"/>
            <a:ext cx="2990215" cy="411480"/>
            <a:chOff x="170687" y="112776"/>
            <a:chExt cx="2990215" cy="411480"/>
          </a:xfrm>
        </p:grpSpPr>
        <p:pic>
          <p:nvPicPr>
            <p:cNvPr id="23" name="object 23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5299" y="112776"/>
              <a:ext cx="2665476" cy="411479"/>
            </a:xfrm>
            <a:prstGeom prst="rect">
              <a:avLst/>
            </a:prstGeom>
          </p:spPr>
        </p:pic>
        <p:pic>
          <p:nvPicPr>
            <p:cNvPr id="24" name="object 24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</p:grpSp>
      <p:sp>
        <p:nvSpPr>
          <p:cNvPr id="25" name="object 25" descr=""/>
          <p:cNvSpPr txBox="1"/>
          <p:nvPr/>
        </p:nvSpPr>
        <p:spPr>
          <a:xfrm>
            <a:off x="8338184" y="4822952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2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251459" y="929639"/>
            <a:ext cx="8587740" cy="896619"/>
          </a:xfrm>
          <a:custGeom>
            <a:avLst/>
            <a:gdLst/>
            <a:ahLst/>
            <a:cxnLst/>
            <a:rect l="l" t="t" r="r" b="b"/>
            <a:pathLst>
              <a:path w="8587740" h="896619">
                <a:moveTo>
                  <a:pt x="8438388" y="0"/>
                </a:moveTo>
                <a:lnTo>
                  <a:pt x="149351" y="0"/>
                </a:lnTo>
                <a:lnTo>
                  <a:pt x="102144" y="7619"/>
                </a:lnTo>
                <a:lnTo>
                  <a:pt x="61145" y="28834"/>
                </a:lnTo>
                <a:lnTo>
                  <a:pt x="28815" y="61173"/>
                </a:lnTo>
                <a:lnTo>
                  <a:pt x="7613" y="102168"/>
                </a:lnTo>
                <a:lnTo>
                  <a:pt x="0" y="149351"/>
                </a:lnTo>
                <a:lnTo>
                  <a:pt x="0" y="746760"/>
                </a:lnTo>
                <a:lnTo>
                  <a:pt x="7613" y="793943"/>
                </a:lnTo>
                <a:lnTo>
                  <a:pt x="28815" y="834938"/>
                </a:lnTo>
                <a:lnTo>
                  <a:pt x="61145" y="867277"/>
                </a:lnTo>
                <a:lnTo>
                  <a:pt x="102144" y="888491"/>
                </a:lnTo>
                <a:lnTo>
                  <a:pt x="149351" y="896112"/>
                </a:lnTo>
                <a:lnTo>
                  <a:pt x="8438388" y="896112"/>
                </a:lnTo>
                <a:lnTo>
                  <a:pt x="8485571" y="888491"/>
                </a:lnTo>
                <a:lnTo>
                  <a:pt x="8526566" y="867277"/>
                </a:lnTo>
                <a:lnTo>
                  <a:pt x="8558905" y="834938"/>
                </a:lnTo>
                <a:lnTo>
                  <a:pt x="8580120" y="793943"/>
                </a:lnTo>
                <a:lnTo>
                  <a:pt x="8587740" y="746760"/>
                </a:lnTo>
                <a:lnTo>
                  <a:pt x="8587740" y="149351"/>
                </a:lnTo>
                <a:lnTo>
                  <a:pt x="8580119" y="102168"/>
                </a:lnTo>
                <a:lnTo>
                  <a:pt x="8558905" y="61173"/>
                </a:lnTo>
                <a:lnTo>
                  <a:pt x="8526566" y="28834"/>
                </a:lnTo>
                <a:lnTo>
                  <a:pt x="8485571" y="7620"/>
                </a:lnTo>
                <a:lnTo>
                  <a:pt x="84383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413004" y="2412492"/>
            <a:ext cx="2819400" cy="1245235"/>
          </a:xfrm>
          <a:custGeom>
            <a:avLst/>
            <a:gdLst/>
            <a:ahLst/>
            <a:cxnLst/>
            <a:rect l="l" t="t" r="r" b="b"/>
            <a:pathLst>
              <a:path w="2819400" h="1245235">
                <a:moveTo>
                  <a:pt x="2611882" y="0"/>
                </a:moveTo>
                <a:lnTo>
                  <a:pt x="207517" y="0"/>
                </a:lnTo>
                <a:lnTo>
                  <a:pt x="159937" y="5483"/>
                </a:lnTo>
                <a:lnTo>
                  <a:pt x="116258" y="21101"/>
                </a:lnTo>
                <a:lnTo>
                  <a:pt x="77727" y="45606"/>
                </a:lnTo>
                <a:lnTo>
                  <a:pt x="45590" y="77749"/>
                </a:lnTo>
                <a:lnTo>
                  <a:pt x="21093" y="116280"/>
                </a:lnTo>
                <a:lnTo>
                  <a:pt x="5480" y="159953"/>
                </a:lnTo>
                <a:lnTo>
                  <a:pt x="0" y="207518"/>
                </a:lnTo>
                <a:lnTo>
                  <a:pt x="0" y="1037589"/>
                </a:lnTo>
                <a:lnTo>
                  <a:pt x="5480" y="1085154"/>
                </a:lnTo>
                <a:lnTo>
                  <a:pt x="21093" y="1128827"/>
                </a:lnTo>
                <a:lnTo>
                  <a:pt x="45590" y="1167358"/>
                </a:lnTo>
                <a:lnTo>
                  <a:pt x="77727" y="1199501"/>
                </a:lnTo>
                <a:lnTo>
                  <a:pt x="116258" y="1224006"/>
                </a:lnTo>
                <a:lnTo>
                  <a:pt x="159937" y="1239624"/>
                </a:lnTo>
                <a:lnTo>
                  <a:pt x="207517" y="1245108"/>
                </a:lnTo>
                <a:lnTo>
                  <a:pt x="2611882" y="1245108"/>
                </a:lnTo>
                <a:lnTo>
                  <a:pt x="2659446" y="1239624"/>
                </a:lnTo>
                <a:lnTo>
                  <a:pt x="2703119" y="1224006"/>
                </a:lnTo>
                <a:lnTo>
                  <a:pt x="2741650" y="1199501"/>
                </a:lnTo>
                <a:lnTo>
                  <a:pt x="2773793" y="1167358"/>
                </a:lnTo>
                <a:lnTo>
                  <a:pt x="2798298" y="1128827"/>
                </a:lnTo>
                <a:lnTo>
                  <a:pt x="2813916" y="1085154"/>
                </a:lnTo>
                <a:lnTo>
                  <a:pt x="2819400" y="1037589"/>
                </a:lnTo>
                <a:lnTo>
                  <a:pt x="2819400" y="207518"/>
                </a:lnTo>
                <a:lnTo>
                  <a:pt x="2813916" y="159953"/>
                </a:lnTo>
                <a:lnTo>
                  <a:pt x="2798298" y="116280"/>
                </a:lnTo>
                <a:lnTo>
                  <a:pt x="2773793" y="77749"/>
                </a:lnTo>
                <a:lnTo>
                  <a:pt x="2741650" y="45606"/>
                </a:lnTo>
                <a:lnTo>
                  <a:pt x="2703119" y="21101"/>
                </a:lnTo>
                <a:lnTo>
                  <a:pt x="2659446" y="5483"/>
                </a:lnTo>
                <a:lnTo>
                  <a:pt x="26118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31851" rIns="0" bIns="0" rtlCol="0" vert="horz">
            <a:spAutoFit/>
          </a:bodyPr>
          <a:lstStyle/>
          <a:p>
            <a:pPr marL="1572260">
              <a:lnSpc>
                <a:spcPct val="100000"/>
              </a:lnSpc>
              <a:spcBef>
                <a:spcPts val="100"/>
              </a:spcBef>
            </a:pPr>
            <a:r>
              <a:rPr dirty="0" sz="2400" spc="-10"/>
              <a:t>АКТУАЛЬНОСТЬ</a:t>
            </a:r>
            <a:endParaRPr sz="2400"/>
          </a:p>
        </p:txBody>
      </p:sp>
      <p:grpSp>
        <p:nvGrpSpPr>
          <p:cNvPr id="5" name="object 5" descr=""/>
          <p:cNvGrpSpPr/>
          <p:nvPr/>
        </p:nvGrpSpPr>
        <p:grpSpPr>
          <a:xfrm>
            <a:off x="4776660" y="2420556"/>
            <a:ext cx="2202180" cy="2202180"/>
            <a:chOff x="4776660" y="2420556"/>
            <a:chExt cx="2202180" cy="2202180"/>
          </a:xfrm>
        </p:grpSpPr>
        <p:sp>
          <p:nvSpPr>
            <p:cNvPr id="6" name="object 6" descr=""/>
            <p:cNvSpPr/>
            <p:nvPr/>
          </p:nvSpPr>
          <p:spPr>
            <a:xfrm>
              <a:off x="5877559" y="2429764"/>
              <a:ext cx="641985" cy="1092200"/>
            </a:xfrm>
            <a:custGeom>
              <a:avLst/>
              <a:gdLst/>
              <a:ahLst/>
              <a:cxnLst/>
              <a:rect l="l" t="t" r="r" b="b"/>
              <a:pathLst>
                <a:path w="641984" h="1092200">
                  <a:moveTo>
                    <a:pt x="0" y="0"/>
                  </a:moveTo>
                  <a:lnTo>
                    <a:pt x="0" y="1091692"/>
                  </a:lnTo>
                  <a:lnTo>
                    <a:pt x="641604" y="208534"/>
                  </a:lnTo>
                  <a:lnTo>
                    <a:pt x="601080" y="180456"/>
                  </a:lnTo>
                  <a:lnTo>
                    <a:pt x="559456" y="154314"/>
                  </a:lnTo>
                  <a:lnTo>
                    <a:pt x="516804" y="130132"/>
                  </a:lnTo>
                  <a:lnTo>
                    <a:pt x="473195" y="107931"/>
                  </a:lnTo>
                  <a:lnTo>
                    <a:pt x="428698" y="87735"/>
                  </a:lnTo>
                  <a:lnTo>
                    <a:pt x="383385" y="69567"/>
                  </a:lnTo>
                  <a:lnTo>
                    <a:pt x="337327" y="53451"/>
                  </a:lnTo>
                  <a:lnTo>
                    <a:pt x="290595" y="39408"/>
                  </a:lnTo>
                  <a:lnTo>
                    <a:pt x="243258" y="27463"/>
                  </a:lnTo>
                  <a:lnTo>
                    <a:pt x="195389" y="17637"/>
                  </a:lnTo>
                  <a:lnTo>
                    <a:pt x="147058" y="9955"/>
                  </a:lnTo>
                  <a:lnTo>
                    <a:pt x="98335" y="4440"/>
                  </a:lnTo>
                  <a:lnTo>
                    <a:pt x="49292" y="1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9A6E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5877559" y="2429764"/>
              <a:ext cx="641985" cy="1092200"/>
            </a:xfrm>
            <a:custGeom>
              <a:avLst/>
              <a:gdLst/>
              <a:ahLst/>
              <a:cxnLst/>
              <a:rect l="l" t="t" r="r" b="b"/>
              <a:pathLst>
                <a:path w="641984" h="1092200">
                  <a:moveTo>
                    <a:pt x="0" y="1091692"/>
                  </a:moveTo>
                  <a:lnTo>
                    <a:pt x="641604" y="208534"/>
                  </a:lnTo>
                  <a:lnTo>
                    <a:pt x="601080" y="180456"/>
                  </a:lnTo>
                  <a:lnTo>
                    <a:pt x="559456" y="154314"/>
                  </a:lnTo>
                  <a:lnTo>
                    <a:pt x="516804" y="130132"/>
                  </a:lnTo>
                  <a:lnTo>
                    <a:pt x="473195" y="107931"/>
                  </a:lnTo>
                  <a:lnTo>
                    <a:pt x="428698" y="87735"/>
                  </a:lnTo>
                  <a:lnTo>
                    <a:pt x="383385" y="69567"/>
                  </a:lnTo>
                  <a:lnTo>
                    <a:pt x="337327" y="53451"/>
                  </a:lnTo>
                  <a:lnTo>
                    <a:pt x="290595" y="39408"/>
                  </a:lnTo>
                  <a:lnTo>
                    <a:pt x="243258" y="27463"/>
                  </a:lnTo>
                  <a:lnTo>
                    <a:pt x="195389" y="17637"/>
                  </a:lnTo>
                  <a:lnTo>
                    <a:pt x="147058" y="9955"/>
                  </a:lnTo>
                  <a:lnTo>
                    <a:pt x="98335" y="4440"/>
                  </a:lnTo>
                  <a:lnTo>
                    <a:pt x="49292" y="1113"/>
                  </a:lnTo>
                  <a:lnTo>
                    <a:pt x="0" y="0"/>
                  </a:lnTo>
                  <a:lnTo>
                    <a:pt x="0" y="1091692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5877559" y="2638298"/>
              <a:ext cx="1092200" cy="1220470"/>
            </a:xfrm>
            <a:custGeom>
              <a:avLst/>
              <a:gdLst/>
              <a:ahLst/>
              <a:cxnLst/>
              <a:rect l="l" t="t" r="r" b="b"/>
              <a:pathLst>
                <a:path w="1092200" h="1220470">
                  <a:moveTo>
                    <a:pt x="641604" y="0"/>
                  </a:moveTo>
                  <a:lnTo>
                    <a:pt x="0" y="883157"/>
                  </a:lnTo>
                  <a:lnTo>
                    <a:pt x="1038224" y="1220470"/>
                  </a:lnTo>
                  <a:lnTo>
                    <a:pt x="1052245" y="1173805"/>
                  </a:lnTo>
                  <a:lnTo>
                    <a:pt x="1064102" y="1126897"/>
                  </a:lnTo>
                  <a:lnTo>
                    <a:pt x="1073816" y="1079808"/>
                  </a:lnTo>
                  <a:lnTo>
                    <a:pt x="1081409" y="1032603"/>
                  </a:lnTo>
                  <a:lnTo>
                    <a:pt x="1086900" y="985344"/>
                  </a:lnTo>
                  <a:lnTo>
                    <a:pt x="1090310" y="938095"/>
                  </a:lnTo>
                  <a:lnTo>
                    <a:pt x="1091660" y="890920"/>
                  </a:lnTo>
                  <a:lnTo>
                    <a:pt x="1090969" y="843881"/>
                  </a:lnTo>
                  <a:lnTo>
                    <a:pt x="1088260" y="797043"/>
                  </a:lnTo>
                  <a:lnTo>
                    <a:pt x="1083551" y="750468"/>
                  </a:lnTo>
                  <a:lnTo>
                    <a:pt x="1076864" y="704221"/>
                  </a:lnTo>
                  <a:lnTo>
                    <a:pt x="1068219" y="658364"/>
                  </a:lnTo>
                  <a:lnTo>
                    <a:pt x="1057637" y="612960"/>
                  </a:lnTo>
                  <a:lnTo>
                    <a:pt x="1045139" y="568075"/>
                  </a:lnTo>
                  <a:lnTo>
                    <a:pt x="1030744" y="523770"/>
                  </a:lnTo>
                  <a:lnTo>
                    <a:pt x="1014473" y="480109"/>
                  </a:lnTo>
                  <a:lnTo>
                    <a:pt x="996347" y="437156"/>
                  </a:lnTo>
                  <a:lnTo>
                    <a:pt x="976386" y="394973"/>
                  </a:lnTo>
                  <a:lnTo>
                    <a:pt x="954612" y="353626"/>
                  </a:lnTo>
                  <a:lnTo>
                    <a:pt x="931043" y="313176"/>
                  </a:lnTo>
                  <a:lnTo>
                    <a:pt x="905702" y="273688"/>
                  </a:lnTo>
                  <a:lnTo>
                    <a:pt x="878608" y="235224"/>
                  </a:lnTo>
                  <a:lnTo>
                    <a:pt x="849782" y="197849"/>
                  </a:lnTo>
                  <a:lnTo>
                    <a:pt x="819245" y="161625"/>
                  </a:lnTo>
                  <a:lnTo>
                    <a:pt x="787016" y="126616"/>
                  </a:lnTo>
                  <a:lnTo>
                    <a:pt x="753117" y="92886"/>
                  </a:lnTo>
                  <a:lnTo>
                    <a:pt x="717569" y="60497"/>
                  </a:lnTo>
                  <a:lnTo>
                    <a:pt x="680390" y="29514"/>
                  </a:lnTo>
                  <a:lnTo>
                    <a:pt x="641604" y="0"/>
                  </a:lnTo>
                  <a:close/>
                </a:path>
              </a:pathLst>
            </a:custGeom>
            <a:solidFill>
              <a:srgbClr val="365A8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5877559" y="2638298"/>
              <a:ext cx="1092200" cy="1220470"/>
            </a:xfrm>
            <a:custGeom>
              <a:avLst/>
              <a:gdLst/>
              <a:ahLst/>
              <a:cxnLst/>
              <a:rect l="l" t="t" r="r" b="b"/>
              <a:pathLst>
                <a:path w="1092200" h="1220470">
                  <a:moveTo>
                    <a:pt x="0" y="883157"/>
                  </a:moveTo>
                  <a:lnTo>
                    <a:pt x="1038224" y="1220470"/>
                  </a:lnTo>
                  <a:lnTo>
                    <a:pt x="1052245" y="1173805"/>
                  </a:lnTo>
                  <a:lnTo>
                    <a:pt x="1064102" y="1126897"/>
                  </a:lnTo>
                  <a:lnTo>
                    <a:pt x="1073816" y="1079808"/>
                  </a:lnTo>
                  <a:lnTo>
                    <a:pt x="1081409" y="1032603"/>
                  </a:lnTo>
                  <a:lnTo>
                    <a:pt x="1086900" y="985344"/>
                  </a:lnTo>
                  <a:lnTo>
                    <a:pt x="1090310" y="938095"/>
                  </a:lnTo>
                  <a:lnTo>
                    <a:pt x="1091660" y="890920"/>
                  </a:lnTo>
                  <a:lnTo>
                    <a:pt x="1090969" y="843881"/>
                  </a:lnTo>
                  <a:lnTo>
                    <a:pt x="1088260" y="797043"/>
                  </a:lnTo>
                  <a:lnTo>
                    <a:pt x="1083551" y="750468"/>
                  </a:lnTo>
                  <a:lnTo>
                    <a:pt x="1076864" y="704221"/>
                  </a:lnTo>
                  <a:lnTo>
                    <a:pt x="1068219" y="658364"/>
                  </a:lnTo>
                  <a:lnTo>
                    <a:pt x="1057637" y="612960"/>
                  </a:lnTo>
                  <a:lnTo>
                    <a:pt x="1045139" y="568075"/>
                  </a:lnTo>
                  <a:lnTo>
                    <a:pt x="1030744" y="523770"/>
                  </a:lnTo>
                  <a:lnTo>
                    <a:pt x="1014473" y="480109"/>
                  </a:lnTo>
                  <a:lnTo>
                    <a:pt x="996347" y="437156"/>
                  </a:lnTo>
                  <a:lnTo>
                    <a:pt x="976386" y="394973"/>
                  </a:lnTo>
                  <a:lnTo>
                    <a:pt x="954612" y="353626"/>
                  </a:lnTo>
                  <a:lnTo>
                    <a:pt x="931043" y="313176"/>
                  </a:lnTo>
                  <a:lnTo>
                    <a:pt x="905702" y="273688"/>
                  </a:lnTo>
                  <a:lnTo>
                    <a:pt x="878608" y="235224"/>
                  </a:lnTo>
                  <a:lnTo>
                    <a:pt x="849782" y="197849"/>
                  </a:lnTo>
                  <a:lnTo>
                    <a:pt x="819245" y="161625"/>
                  </a:lnTo>
                  <a:lnTo>
                    <a:pt x="787016" y="126616"/>
                  </a:lnTo>
                  <a:lnTo>
                    <a:pt x="753117" y="92886"/>
                  </a:lnTo>
                  <a:lnTo>
                    <a:pt x="717569" y="60497"/>
                  </a:lnTo>
                  <a:lnTo>
                    <a:pt x="680390" y="29514"/>
                  </a:lnTo>
                  <a:lnTo>
                    <a:pt x="641604" y="0"/>
                  </a:lnTo>
                  <a:lnTo>
                    <a:pt x="0" y="883157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5877559" y="3521455"/>
              <a:ext cx="1038225" cy="1092200"/>
            </a:xfrm>
            <a:custGeom>
              <a:avLst/>
              <a:gdLst/>
              <a:ahLst/>
              <a:cxnLst/>
              <a:rect l="l" t="t" r="r" b="b"/>
              <a:pathLst>
                <a:path w="1038225" h="1092200">
                  <a:moveTo>
                    <a:pt x="0" y="0"/>
                  </a:moveTo>
                  <a:lnTo>
                    <a:pt x="0" y="1091679"/>
                  </a:lnTo>
                  <a:lnTo>
                    <a:pt x="48724" y="1090599"/>
                  </a:lnTo>
                  <a:lnTo>
                    <a:pt x="97011" y="1087386"/>
                  </a:lnTo>
                  <a:lnTo>
                    <a:pt x="144805" y="1082078"/>
                  </a:lnTo>
                  <a:lnTo>
                    <a:pt x="192054" y="1074715"/>
                  </a:lnTo>
                  <a:lnTo>
                    <a:pt x="238703" y="1065337"/>
                  </a:lnTo>
                  <a:lnTo>
                    <a:pt x="284698" y="1053981"/>
                  </a:lnTo>
                  <a:lnTo>
                    <a:pt x="329986" y="1040688"/>
                  </a:lnTo>
                  <a:lnTo>
                    <a:pt x="374512" y="1025497"/>
                  </a:lnTo>
                  <a:lnTo>
                    <a:pt x="418223" y="1008446"/>
                  </a:lnTo>
                  <a:lnTo>
                    <a:pt x="461065" y="989575"/>
                  </a:lnTo>
                  <a:lnTo>
                    <a:pt x="502984" y="968923"/>
                  </a:lnTo>
                  <a:lnTo>
                    <a:pt x="543925" y="946530"/>
                  </a:lnTo>
                  <a:lnTo>
                    <a:pt x="583836" y="922434"/>
                  </a:lnTo>
                  <a:lnTo>
                    <a:pt x="622662" y="896674"/>
                  </a:lnTo>
                  <a:lnTo>
                    <a:pt x="660349" y="869290"/>
                  </a:lnTo>
                  <a:lnTo>
                    <a:pt x="696844" y="840322"/>
                  </a:lnTo>
                  <a:lnTo>
                    <a:pt x="732092" y="809807"/>
                  </a:lnTo>
                  <a:lnTo>
                    <a:pt x="766039" y="777786"/>
                  </a:lnTo>
                  <a:lnTo>
                    <a:pt x="798633" y="744297"/>
                  </a:lnTo>
                  <a:lnTo>
                    <a:pt x="829818" y="709379"/>
                  </a:lnTo>
                  <a:lnTo>
                    <a:pt x="859541" y="673073"/>
                  </a:lnTo>
                  <a:lnTo>
                    <a:pt x="887748" y="635417"/>
                  </a:lnTo>
                  <a:lnTo>
                    <a:pt x="914386" y="596449"/>
                  </a:lnTo>
                  <a:lnTo>
                    <a:pt x="939399" y="556210"/>
                  </a:lnTo>
                  <a:lnTo>
                    <a:pt x="962735" y="514739"/>
                  </a:lnTo>
                  <a:lnTo>
                    <a:pt x="984340" y="472074"/>
                  </a:lnTo>
                  <a:lnTo>
                    <a:pt x="1004159" y="428255"/>
                  </a:lnTo>
                  <a:lnTo>
                    <a:pt x="1022138" y="383321"/>
                  </a:lnTo>
                  <a:lnTo>
                    <a:pt x="1038224" y="3373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D7E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5877559" y="3521455"/>
              <a:ext cx="1038225" cy="1092200"/>
            </a:xfrm>
            <a:custGeom>
              <a:avLst/>
              <a:gdLst/>
              <a:ahLst/>
              <a:cxnLst/>
              <a:rect l="l" t="t" r="r" b="b"/>
              <a:pathLst>
                <a:path w="1038225" h="1092200">
                  <a:moveTo>
                    <a:pt x="0" y="0"/>
                  </a:moveTo>
                  <a:lnTo>
                    <a:pt x="0" y="1091679"/>
                  </a:lnTo>
                  <a:lnTo>
                    <a:pt x="48724" y="1090599"/>
                  </a:lnTo>
                  <a:lnTo>
                    <a:pt x="97011" y="1087386"/>
                  </a:lnTo>
                  <a:lnTo>
                    <a:pt x="144805" y="1082078"/>
                  </a:lnTo>
                  <a:lnTo>
                    <a:pt x="192054" y="1074715"/>
                  </a:lnTo>
                  <a:lnTo>
                    <a:pt x="238703" y="1065337"/>
                  </a:lnTo>
                  <a:lnTo>
                    <a:pt x="284698" y="1053981"/>
                  </a:lnTo>
                  <a:lnTo>
                    <a:pt x="329986" y="1040688"/>
                  </a:lnTo>
                  <a:lnTo>
                    <a:pt x="374512" y="1025497"/>
                  </a:lnTo>
                  <a:lnTo>
                    <a:pt x="418223" y="1008446"/>
                  </a:lnTo>
                  <a:lnTo>
                    <a:pt x="461065" y="989575"/>
                  </a:lnTo>
                  <a:lnTo>
                    <a:pt x="502984" y="968923"/>
                  </a:lnTo>
                  <a:lnTo>
                    <a:pt x="543925" y="946530"/>
                  </a:lnTo>
                  <a:lnTo>
                    <a:pt x="583836" y="922434"/>
                  </a:lnTo>
                  <a:lnTo>
                    <a:pt x="622662" y="896674"/>
                  </a:lnTo>
                  <a:lnTo>
                    <a:pt x="660349" y="869290"/>
                  </a:lnTo>
                  <a:lnTo>
                    <a:pt x="696844" y="840322"/>
                  </a:lnTo>
                  <a:lnTo>
                    <a:pt x="732092" y="809807"/>
                  </a:lnTo>
                  <a:lnTo>
                    <a:pt x="766039" y="777786"/>
                  </a:lnTo>
                  <a:lnTo>
                    <a:pt x="798633" y="744297"/>
                  </a:lnTo>
                  <a:lnTo>
                    <a:pt x="829818" y="709379"/>
                  </a:lnTo>
                  <a:lnTo>
                    <a:pt x="859541" y="673073"/>
                  </a:lnTo>
                  <a:lnTo>
                    <a:pt x="887748" y="635417"/>
                  </a:lnTo>
                  <a:lnTo>
                    <a:pt x="914386" y="596449"/>
                  </a:lnTo>
                  <a:lnTo>
                    <a:pt x="939399" y="556210"/>
                  </a:lnTo>
                  <a:lnTo>
                    <a:pt x="962735" y="514739"/>
                  </a:lnTo>
                  <a:lnTo>
                    <a:pt x="984340" y="472074"/>
                  </a:lnTo>
                  <a:lnTo>
                    <a:pt x="1004159" y="428255"/>
                  </a:lnTo>
                  <a:lnTo>
                    <a:pt x="1022138" y="383321"/>
                  </a:lnTo>
                  <a:lnTo>
                    <a:pt x="1038224" y="337312"/>
                  </a:lnTo>
                  <a:lnTo>
                    <a:pt x="0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4785867" y="2429764"/>
              <a:ext cx="1092200" cy="2183765"/>
            </a:xfrm>
            <a:custGeom>
              <a:avLst/>
              <a:gdLst/>
              <a:ahLst/>
              <a:cxnLst/>
              <a:rect l="l" t="t" r="r" b="b"/>
              <a:pathLst>
                <a:path w="1092200" h="2183765">
                  <a:moveTo>
                    <a:pt x="1091692" y="0"/>
                  </a:moveTo>
                  <a:lnTo>
                    <a:pt x="1043058" y="1063"/>
                  </a:lnTo>
                  <a:lnTo>
                    <a:pt x="994969" y="4225"/>
                  </a:lnTo>
                  <a:lnTo>
                    <a:pt x="947471" y="9441"/>
                  </a:lnTo>
                  <a:lnTo>
                    <a:pt x="900606" y="16665"/>
                  </a:lnTo>
                  <a:lnTo>
                    <a:pt x="854419" y="25855"/>
                  </a:lnTo>
                  <a:lnTo>
                    <a:pt x="808956" y="36964"/>
                  </a:lnTo>
                  <a:lnTo>
                    <a:pt x="764259" y="49950"/>
                  </a:lnTo>
                  <a:lnTo>
                    <a:pt x="720374" y="64768"/>
                  </a:lnTo>
                  <a:lnTo>
                    <a:pt x="677344" y="81373"/>
                  </a:lnTo>
                  <a:lnTo>
                    <a:pt x="635215" y="99720"/>
                  </a:lnTo>
                  <a:lnTo>
                    <a:pt x="594030" y="119766"/>
                  </a:lnTo>
                  <a:lnTo>
                    <a:pt x="553833" y="141467"/>
                  </a:lnTo>
                  <a:lnTo>
                    <a:pt x="514670" y="164776"/>
                  </a:lnTo>
                  <a:lnTo>
                    <a:pt x="476585" y="189652"/>
                  </a:lnTo>
                  <a:lnTo>
                    <a:pt x="439621" y="216048"/>
                  </a:lnTo>
                  <a:lnTo>
                    <a:pt x="403823" y="243920"/>
                  </a:lnTo>
                  <a:lnTo>
                    <a:pt x="369236" y="273225"/>
                  </a:lnTo>
                  <a:lnTo>
                    <a:pt x="335904" y="303917"/>
                  </a:lnTo>
                  <a:lnTo>
                    <a:pt x="303871" y="335953"/>
                  </a:lnTo>
                  <a:lnTo>
                    <a:pt x="273181" y="369287"/>
                  </a:lnTo>
                  <a:lnTo>
                    <a:pt x="243880" y="403876"/>
                  </a:lnTo>
                  <a:lnTo>
                    <a:pt x="216010" y="439675"/>
                  </a:lnTo>
                  <a:lnTo>
                    <a:pt x="189618" y="476640"/>
                  </a:lnTo>
                  <a:lnTo>
                    <a:pt x="164746" y="514727"/>
                  </a:lnTo>
                  <a:lnTo>
                    <a:pt x="141440" y="553890"/>
                  </a:lnTo>
                  <a:lnTo>
                    <a:pt x="119743" y="594086"/>
                  </a:lnTo>
                  <a:lnTo>
                    <a:pt x="99700" y="635270"/>
                  </a:lnTo>
                  <a:lnTo>
                    <a:pt x="81356" y="677397"/>
                  </a:lnTo>
                  <a:lnTo>
                    <a:pt x="64754" y="720424"/>
                  </a:lnTo>
                  <a:lnTo>
                    <a:pt x="49939" y="764306"/>
                  </a:lnTo>
                  <a:lnTo>
                    <a:pt x="36956" y="808999"/>
                  </a:lnTo>
                  <a:lnTo>
                    <a:pt x="25849" y="854458"/>
                  </a:lnTo>
                  <a:lnTo>
                    <a:pt x="16661" y="900639"/>
                  </a:lnTo>
                  <a:lnTo>
                    <a:pt x="9438" y="947497"/>
                  </a:lnTo>
                  <a:lnTo>
                    <a:pt x="4224" y="994988"/>
                  </a:lnTo>
                  <a:lnTo>
                    <a:pt x="1063" y="1043068"/>
                  </a:lnTo>
                  <a:lnTo>
                    <a:pt x="0" y="1091692"/>
                  </a:lnTo>
                  <a:lnTo>
                    <a:pt x="1063" y="1140319"/>
                  </a:lnTo>
                  <a:lnTo>
                    <a:pt x="4224" y="1188402"/>
                  </a:lnTo>
                  <a:lnTo>
                    <a:pt x="9438" y="1235896"/>
                  </a:lnTo>
                  <a:lnTo>
                    <a:pt x="16661" y="1282757"/>
                  </a:lnTo>
                  <a:lnTo>
                    <a:pt x="25849" y="1328940"/>
                  </a:lnTo>
                  <a:lnTo>
                    <a:pt x="36956" y="1374400"/>
                  </a:lnTo>
                  <a:lnTo>
                    <a:pt x="49939" y="1419094"/>
                  </a:lnTo>
                  <a:lnTo>
                    <a:pt x="64754" y="1462977"/>
                  </a:lnTo>
                  <a:lnTo>
                    <a:pt x="81356" y="1506005"/>
                  </a:lnTo>
                  <a:lnTo>
                    <a:pt x="99700" y="1548133"/>
                  </a:lnTo>
                  <a:lnTo>
                    <a:pt x="119743" y="1589317"/>
                  </a:lnTo>
                  <a:lnTo>
                    <a:pt x="141440" y="1629513"/>
                  </a:lnTo>
                  <a:lnTo>
                    <a:pt x="164746" y="1668675"/>
                  </a:lnTo>
                  <a:lnTo>
                    <a:pt x="189618" y="1706761"/>
                  </a:lnTo>
                  <a:lnTo>
                    <a:pt x="216010" y="1743725"/>
                  </a:lnTo>
                  <a:lnTo>
                    <a:pt x="243880" y="1779523"/>
                  </a:lnTo>
                  <a:lnTo>
                    <a:pt x="273181" y="1814111"/>
                  </a:lnTo>
                  <a:lnTo>
                    <a:pt x="303871" y="1847444"/>
                  </a:lnTo>
                  <a:lnTo>
                    <a:pt x="335904" y="1879478"/>
                  </a:lnTo>
                  <a:lnTo>
                    <a:pt x="369236" y="1910169"/>
                  </a:lnTo>
                  <a:lnTo>
                    <a:pt x="403823" y="1939471"/>
                  </a:lnTo>
                  <a:lnTo>
                    <a:pt x="439621" y="1967342"/>
                  </a:lnTo>
                  <a:lnTo>
                    <a:pt x="476585" y="1993736"/>
                  </a:lnTo>
                  <a:lnTo>
                    <a:pt x="514670" y="2018610"/>
                  </a:lnTo>
                  <a:lnTo>
                    <a:pt x="553833" y="2041918"/>
                  </a:lnTo>
                  <a:lnTo>
                    <a:pt x="594030" y="2063616"/>
                  </a:lnTo>
                  <a:lnTo>
                    <a:pt x="635215" y="2083660"/>
                  </a:lnTo>
                  <a:lnTo>
                    <a:pt x="677344" y="2102006"/>
                  </a:lnTo>
                  <a:lnTo>
                    <a:pt x="720374" y="2118610"/>
                  </a:lnTo>
                  <a:lnTo>
                    <a:pt x="764259" y="2133426"/>
                  </a:lnTo>
                  <a:lnTo>
                    <a:pt x="808956" y="2146410"/>
                  </a:lnTo>
                  <a:lnTo>
                    <a:pt x="854419" y="2157519"/>
                  </a:lnTo>
                  <a:lnTo>
                    <a:pt x="900606" y="2166707"/>
                  </a:lnTo>
                  <a:lnTo>
                    <a:pt x="947471" y="2173931"/>
                  </a:lnTo>
                  <a:lnTo>
                    <a:pt x="994969" y="2179146"/>
                  </a:lnTo>
                  <a:lnTo>
                    <a:pt x="1043058" y="2182307"/>
                  </a:lnTo>
                  <a:lnTo>
                    <a:pt x="1091692" y="2183371"/>
                  </a:lnTo>
                  <a:lnTo>
                    <a:pt x="1091692" y="1091692"/>
                  </a:lnTo>
                  <a:lnTo>
                    <a:pt x="1091692" y="0"/>
                  </a:lnTo>
                  <a:close/>
                </a:path>
              </a:pathLst>
            </a:custGeom>
            <a:solidFill>
              <a:srgbClr val="7D9AD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4785867" y="2429764"/>
              <a:ext cx="1092200" cy="2183765"/>
            </a:xfrm>
            <a:custGeom>
              <a:avLst/>
              <a:gdLst/>
              <a:ahLst/>
              <a:cxnLst/>
              <a:rect l="l" t="t" r="r" b="b"/>
              <a:pathLst>
                <a:path w="1092200" h="2183765">
                  <a:moveTo>
                    <a:pt x="1091692" y="1091692"/>
                  </a:moveTo>
                  <a:lnTo>
                    <a:pt x="1091692" y="0"/>
                  </a:lnTo>
                  <a:lnTo>
                    <a:pt x="1043058" y="1063"/>
                  </a:lnTo>
                  <a:lnTo>
                    <a:pt x="994969" y="4225"/>
                  </a:lnTo>
                  <a:lnTo>
                    <a:pt x="947471" y="9441"/>
                  </a:lnTo>
                  <a:lnTo>
                    <a:pt x="900606" y="16665"/>
                  </a:lnTo>
                  <a:lnTo>
                    <a:pt x="854419" y="25855"/>
                  </a:lnTo>
                  <a:lnTo>
                    <a:pt x="808956" y="36964"/>
                  </a:lnTo>
                  <a:lnTo>
                    <a:pt x="764259" y="49950"/>
                  </a:lnTo>
                  <a:lnTo>
                    <a:pt x="720374" y="64768"/>
                  </a:lnTo>
                  <a:lnTo>
                    <a:pt x="677344" y="81373"/>
                  </a:lnTo>
                  <a:lnTo>
                    <a:pt x="635215" y="99720"/>
                  </a:lnTo>
                  <a:lnTo>
                    <a:pt x="594030" y="119766"/>
                  </a:lnTo>
                  <a:lnTo>
                    <a:pt x="553833" y="141467"/>
                  </a:lnTo>
                  <a:lnTo>
                    <a:pt x="514670" y="164776"/>
                  </a:lnTo>
                  <a:lnTo>
                    <a:pt x="476585" y="189652"/>
                  </a:lnTo>
                  <a:lnTo>
                    <a:pt x="439621" y="216048"/>
                  </a:lnTo>
                  <a:lnTo>
                    <a:pt x="403823" y="243920"/>
                  </a:lnTo>
                  <a:lnTo>
                    <a:pt x="369236" y="273225"/>
                  </a:lnTo>
                  <a:lnTo>
                    <a:pt x="335904" y="303917"/>
                  </a:lnTo>
                  <a:lnTo>
                    <a:pt x="303871" y="335953"/>
                  </a:lnTo>
                  <a:lnTo>
                    <a:pt x="273181" y="369287"/>
                  </a:lnTo>
                  <a:lnTo>
                    <a:pt x="243880" y="403876"/>
                  </a:lnTo>
                  <a:lnTo>
                    <a:pt x="216010" y="439675"/>
                  </a:lnTo>
                  <a:lnTo>
                    <a:pt x="189618" y="476640"/>
                  </a:lnTo>
                  <a:lnTo>
                    <a:pt x="164746" y="514727"/>
                  </a:lnTo>
                  <a:lnTo>
                    <a:pt x="141440" y="553890"/>
                  </a:lnTo>
                  <a:lnTo>
                    <a:pt x="119743" y="594086"/>
                  </a:lnTo>
                  <a:lnTo>
                    <a:pt x="99700" y="635270"/>
                  </a:lnTo>
                  <a:lnTo>
                    <a:pt x="81356" y="677397"/>
                  </a:lnTo>
                  <a:lnTo>
                    <a:pt x="64754" y="720424"/>
                  </a:lnTo>
                  <a:lnTo>
                    <a:pt x="49939" y="764306"/>
                  </a:lnTo>
                  <a:lnTo>
                    <a:pt x="36956" y="808999"/>
                  </a:lnTo>
                  <a:lnTo>
                    <a:pt x="25849" y="854458"/>
                  </a:lnTo>
                  <a:lnTo>
                    <a:pt x="16661" y="900639"/>
                  </a:lnTo>
                  <a:lnTo>
                    <a:pt x="9438" y="947497"/>
                  </a:lnTo>
                  <a:lnTo>
                    <a:pt x="4224" y="994988"/>
                  </a:lnTo>
                  <a:lnTo>
                    <a:pt x="1063" y="1043068"/>
                  </a:lnTo>
                  <a:lnTo>
                    <a:pt x="0" y="1091692"/>
                  </a:lnTo>
                  <a:lnTo>
                    <a:pt x="1063" y="1140319"/>
                  </a:lnTo>
                  <a:lnTo>
                    <a:pt x="4224" y="1188402"/>
                  </a:lnTo>
                  <a:lnTo>
                    <a:pt x="9438" y="1235896"/>
                  </a:lnTo>
                  <a:lnTo>
                    <a:pt x="16661" y="1282757"/>
                  </a:lnTo>
                  <a:lnTo>
                    <a:pt x="25849" y="1328940"/>
                  </a:lnTo>
                  <a:lnTo>
                    <a:pt x="36956" y="1374400"/>
                  </a:lnTo>
                  <a:lnTo>
                    <a:pt x="49939" y="1419094"/>
                  </a:lnTo>
                  <a:lnTo>
                    <a:pt x="64754" y="1462977"/>
                  </a:lnTo>
                  <a:lnTo>
                    <a:pt x="81356" y="1506005"/>
                  </a:lnTo>
                  <a:lnTo>
                    <a:pt x="99700" y="1548133"/>
                  </a:lnTo>
                  <a:lnTo>
                    <a:pt x="119743" y="1589317"/>
                  </a:lnTo>
                  <a:lnTo>
                    <a:pt x="141440" y="1629513"/>
                  </a:lnTo>
                  <a:lnTo>
                    <a:pt x="164746" y="1668675"/>
                  </a:lnTo>
                  <a:lnTo>
                    <a:pt x="189618" y="1706761"/>
                  </a:lnTo>
                  <a:lnTo>
                    <a:pt x="216010" y="1743725"/>
                  </a:lnTo>
                  <a:lnTo>
                    <a:pt x="243880" y="1779523"/>
                  </a:lnTo>
                  <a:lnTo>
                    <a:pt x="273181" y="1814111"/>
                  </a:lnTo>
                  <a:lnTo>
                    <a:pt x="303871" y="1847444"/>
                  </a:lnTo>
                  <a:lnTo>
                    <a:pt x="335904" y="1879478"/>
                  </a:lnTo>
                  <a:lnTo>
                    <a:pt x="369236" y="1910169"/>
                  </a:lnTo>
                  <a:lnTo>
                    <a:pt x="403823" y="1939471"/>
                  </a:lnTo>
                  <a:lnTo>
                    <a:pt x="439621" y="1967342"/>
                  </a:lnTo>
                  <a:lnTo>
                    <a:pt x="476585" y="1993736"/>
                  </a:lnTo>
                  <a:lnTo>
                    <a:pt x="514670" y="2018610"/>
                  </a:lnTo>
                  <a:lnTo>
                    <a:pt x="553833" y="2041918"/>
                  </a:lnTo>
                  <a:lnTo>
                    <a:pt x="594030" y="2063616"/>
                  </a:lnTo>
                  <a:lnTo>
                    <a:pt x="635215" y="2083660"/>
                  </a:lnTo>
                  <a:lnTo>
                    <a:pt x="677344" y="2102006"/>
                  </a:lnTo>
                  <a:lnTo>
                    <a:pt x="720374" y="2118610"/>
                  </a:lnTo>
                  <a:lnTo>
                    <a:pt x="764259" y="2133426"/>
                  </a:lnTo>
                  <a:lnTo>
                    <a:pt x="808956" y="2146410"/>
                  </a:lnTo>
                  <a:lnTo>
                    <a:pt x="854419" y="2157519"/>
                  </a:lnTo>
                  <a:lnTo>
                    <a:pt x="900606" y="2166707"/>
                  </a:lnTo>
                  <a:lnTo>
                    <a:pt x="947471" y="2173931"/>
                  </a:lnTo>
                  <a:lnTo>
                    <a:pt x="994969" y="2179146"/>
                  </a:lnTo>
                  <a:lnTo>
                    <a:pt x="1043058" y="2182307"/>
                  </a:lnTo>
                  <a:lnTo>
                    <a:pt x="1091692" y="2183371"/>
                  </a:lnTo>
                  <a:lnTo>
                    <a:pt x="1091692" y="1091692"/>
                  </a:lnTo>
                  <a:close/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 descr=""/>
          <p:cNvSpPr txBox="1"/>
          <p:nvPr/>
        </p:nvSpPr>
        <p:spPr>
          <a:xfrm>
            <a:off x="5944870" y="2574798"/>
            <a:ext cx="40132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10%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6478651" y="3203575"/>
            <a:ext cx="40132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20%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6192773" y="4089603"/>
            <a:ext cx="40132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25" b="1">
                <a:solidFill>
                  <a:srgbClr val="FFFFFF"/>
                </a:solidFill>
                <a:latin typeface="Verdana"/>
                <a:cs typeface="Verdana"/>
              </a:rPr>
              <a:t>20%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5031485" y="3352927"/>
            <a:ext cx="505459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FFFFFF"/>
                </a:solidFill>
                <a:latin typeface="Verdana"/>
                <a:cs typeface="Verdana"/>
              </a:rPr>
              <a:t>50%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579831" y="2536698"/>
            <a:ext cx="2453005" cy="986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065" marR="5080" indent="1905">
              <a:lnSpc>
                <a:spcPct val="100000"/>
              </a:lnSpc>
              <a:spcBef>
                <a:spcPts val="100"/>
              </a:spcBef>
            </a:pPr>
            <a:r>
              <a:rPr dirty="0" sz="2100" spc="-10" b="1">
                <a:solidFill>
                  <a:srgbClr val="1F3A73"/>
                </a:solidFill>
                <a:latin typeface="Verdana"/>
                <a:cs typeface="Verdana"/>
              </a:rPr>
              <a:t>ФАКТОРЫ ВЛИЯЮЩИЕ</a:t>
            </a:r>
            <a:r>
              <a:rPr dirty="0" sz="2100" spc="-114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2100" spc="-25" b="1">
                <a:solidFill>
                  <a:srgbClr val="1F3A73"/>
                </a:solidFill>
                <a:latin typeface="Verdana"/>
                <a:cs typeface="Verdana"/>
              </a:rPr>
              <a:t>НА </a:t>
            </a:r>
            <a:r>
              <a:rPr dirty="0" sz="2100" spc="-10" b="1">
                <a:solidFill>
                  <a:srgbClr val="1F3A73"/>
                </a:solidFill>
                <a:latin typeface="Verdana"/>
                <a:cs typeface="Verdana"/>
              </a:rPr>
              <a:t>ЗДОРОВЬЕ</a:t>
            </a:r>
            <a:r>
              <a:rPr dirty="0" sz="2100" spc="-10">
                <a:solidFill>
                  <a:srgbClr val="1F3A73"/>
                </a:solidFill>
                <a:latin typeface="Verdana"/>
                <a:cs typeface="Verdana"/>
              </a:rPr>
              <a:t>*</a:t>
            </a:r>
            <a:endParaRPr sz="2100">
              <a:latin typeface="Verdana"/>
              <a:cs typeface="Verdana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170687" y="112776"/>
            <a:ext cx="2990215" cy="411480"/>
            <a:chOff x="170687" y="112776"/>
            <a:chExt cx="2990215" cy="411480"/>
          </a:xfrm>
        </p:grpSpPr>
        <p:pic>
          <p:nvPicPr>
            <p:cNvPr id="20" name="object 2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  <p:pic>
          <p:nvPicPr>
            <p:cNvPr id="21" name="object 2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299" y="112776"/>
              <a:ext cx="2665476" cy="411479"/>
            </a:xfrm>
            <a:prstGeom prst="rect">
              <a:avLst/>
            </a:prstGeom>
          </p:spPr>
        </p:pic>
      </p:grpSp>
      <p:sp>
        <p:nvSpPr>
          <p:cNvPr id="22" name="object 22" descr=""/>
          <p:cNvSpPr txBox="1"/>
          <p:nvPr/>
        </p:nvSpPr>
        <p:spPr>
          <a:xfrm>
            <a:off x="383844" y="1050797"/>
            <a:ext cx="8337550" cy="11715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just" marL="12700" marR="518159">
              <a:lnSpc>
                <a:spcPct val="100000"/>
              </a:lnSpc>
              <a:spcBef>
                <a:spcPts val="105"/>
              </a:spcBef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АКТУАЛЬНОСТЬ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РАЗРАБОТКИ</a:t>
            </a:r>
            <a:r>
              <a:rPr dirty="0" sz="14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КОРПОРАТИВНЫХ</a:t>
            </a:r>
            <a:r>
              <a:rPr dirty="0" sz="14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ПРОГРАММ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ОБУСЛОВЛЕНА</a:t>
            </a:r>
            <a:r>
              <a:rPr dirty="0" sz="14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РОСТОМ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ПОВЕДЕНЧЕСКИХ</a:t>
            </a:r>
            <a:r>
              <a:rPr dirty="0" sz="1400" spc="-8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ФАКТОРОВ</a:t>
            </a:r>
            <a:r>
              <a:rPr dirty="0" sz="14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РИСКА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РАЗВИТИЯ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ХРОНИЧЕСКИХ</a:t>
            </a:r>
            <a:r>
              <a:rPr dirty="0" sz="14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НЕИНФЕКЦИОННЫХ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ЗАБОЛЕВАНИЙ,</a:t>
            </a:r>
            <a:r>
              <a:rPr dirty="0" sz="14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СТРЕССА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30"/>
              </a:spcBef>
            </a:pPr>
            <a:endParaRPr sz="140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ЗДРАВООХРАНЕНИЕ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6764781" y="4641291"/>
            <a:ext cx="189103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НАСЛЕДСТВЕННОСТЬ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7500366" y="2674442"/>
            <a:ext cx="139128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ОКРУЖАЮЩАЯ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200" spc="-10" b="1">
                <a:solidFill>
                  <a:srgbClr val="1F3A73"/>
                </a:solidFill>
                <a:latin typeface="Verdana"/>
                <a:cs typeface="Verdana"/>
              </a:rPr>
              <a:t>СРЕДА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25" name="object 25" descr=""/>
          <p:cNvGrpSpPr/>
          <p:nvPr/>
        </p:nvGrpSpPr>
        <p:grpSpPr>
          <a:xfrm>
            <a:off x="4543044" y="2176272"/>
            <a:ext cx="3189605" cy="2450465"/>
            <a:chOff x="4543044" y="2176272"/>
            <a:chExt cx="3189605" cy="2450465"/>
          </a:xfrm>
        </p:grpSpPr>
        <p:sp>
          <p:nvSpPr>
            <p:cNvPr id="26" name="object 26" descr=""/>
            <p:cNvSpPr/>
            <p:nvPr/>
          </p:nvSpPr>
          <p:spPr>
            <a:xfrm>
              <a:off x="4546092" y="2785872"/>
              <a:ext cx="276860" cy="325755"/>
            </a:xfrm>
            <a:custGeom>
              <a:avLst/>
              <a:gdLst/>
              <a:ahLst/>
              <a:cxnLst/>
              <a:rect l="l" t="t" r="r" b="b"/>
              <a:pathLst>
                <a:path w="276860" h="325755">
                  <a:moveTo>
                    <a:pt x="0" y="0"/>
                  </a:moveTo>
                  <a:lnTo>
                    <a:pt x="276352" y="325500"/>
                  </a:lnTo>
                </a:path>
              </a:pathLst>
            </a:custGeom>
            <a:ln w="6096">
              <a:solidFill>
                <a:srgbClr val="1F3A73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 descr=""/>
            <p:cNvSpPr/>
            <p:nvPr/>
          </p:nvSpPr>
          <p:spPr>
            <a:xfrm>
              <a:off x="6371844" y="2179320"/>
              <a:ext cx="436880" cy="323215"/>
            </a:xfrm>
            <a:custGeom>
              <a:avLst/>
              <a:gdLst/>
              <a:ahLst/>
              <a:cxnLst/>
              <a:rect l="l" t="t" r="r" b="b"/>
              <a:pathLst>
                <a:path w="436879" h="323214">
                  <a:moveTo>
                    <a:pt x="436499" y="0"/>
                  </a:moveTo>
                  <a:lnTo>
                    <a:pt x="0" y="322834"/>
                  </a:lnTo>
                </a:path>
              </a:pathLst>
            </a:custGeom>
            <a:ln w="6096">
              <a:solidFill>
                <a:srgbClr val="1F4E7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952488" y="3217163"/>
              <a:ext cx="777240" cy="127635"/>
            </a:xfrm>
            <a:custGeom>
              <a:avLst/>
              <a:gdLst/>
              <a:ahLst/>
              <a:cxnLst/>
              <a:rect l="l" t="t" r="r" b="b"/>
              <a:pathLst>
                <a:path w="777240" h="127635">
                  <a:moveTo>
                    <a:pt x="0" y="127127"/>
                  </a:moveTo>
                  <a:lnTo>
                    <a:pt x="776858" y="0"/>
                  </a:lnTo>
                </a:path>
              </a:pathLst>
            </a:custGeom>
            <a:ln w="6096">
              <a:solidFill>
                <a:srgbClr val="365A82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746748" y="4160520"/>
              <a:ext cx="502920" cy="463550"/>
            </a:xfrm>
            <a:custGeom>
              <a:avLst/>
              <a:gdLst/>
              <a:ahLst/>
              <a:cxnLst/>
              <a:rect l="l" t="t" r="r" b="b"/>
              <a:pathLst>
                <a:path w="502920" h="463550">
                  <a:moveTo>
                    <a:pt x="0" y="0"/>
                  </a:moveTo>
                  <a:lnTo>
                    <a:pt x="502411" y="463003"/>
                  </a:lnTo>
                </a:path>
              </a:pathLst>
            </a:custGeom>
            <a:ln w="6096">
              <a:solidFill>
                <a:srgbClr val="1F3A73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3526916" y="2399538"/>
            <a:ext cx="15398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ОБРАЗ</a:t>
            </a:r>
            <a:r>
              <a:rPr dirty="0" sz="14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20" b="1">
                <a:solidFill>
                  <a:srgbClr val="1F3A73"/>
                </a:solidFill>
                <a:latin typeface="Verdana"/>
                <a:cs typeface="Verdana"/>
              </a:rPr>
              <a:t>ЖИЗНИ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2701798" y="4925669"/>
            <a:ext cx="4043679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*По</a:t>
            </a:r>
            <a:r>
              <a:rPr dirty="0" sz="11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данным</a:t>
            </a:r>
            <a:r>
              <a:rPr dirty="0" sz="11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Всемирной</a:t>
            </a:r>
            <a:r>
              <a:rPr dirty="0" sz="11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организации</a:t>
            </a:r>
            <a:r>
              <a:rPr dirty="0" sz="11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здравоохранения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8878951" y="4895494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3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300939" y="4345330"/>
            <a:ext cx="188277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1F3A73"/>
                </a:solidFill>
                <a:latin typeface="Verdana"/>
                <a:cs typeface="Verdana"/>
              </a:rPr>
              <a:t>Благополучный</a:t>
            </a:r>
            <a:endParaRPr sz="1800">
              <a:latin typeface="Verdana"/>
              <a:cs typeface="Verdana"/>
            </a:endParaRPr>
          </a:p>
          <a:p>
            <a:pPr algn="ctr" marL="635">
              <a:lnSpc>
                <a:spcPct val="100000"/>
              </a:lnSpc>
            </a:pPr>
            <a:r>
              <a:rPr dirty="0" sz="1800" spc="-10">
                <a:solidFill>
                  <a:srgbClr val="1F3A73"/>
                </a:solidFill>
                <a:latin typeface="Verdana"/>
                <a:cs typeface="Verdana"/>
              </a:rPr>
              <a:t>человек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2482595" y="4152900"/>
            <a:ext cx="954405" cy="913130"/>
            <a:chOff x="2482595" y="4152900"/>
            <a:chExt cx="954405" cy="913130"/>
          </a:xfrm>
        </p:grpSpPr>
        <p:sp>
          <p:nvSpPr>
            <p:cNvPr id="4" name="object 4" descr=""/>
            <p:cNvSpPr/>
            <p:nvPr/>
          </p:nvSpPr>
          <p:spPr>
            <a:xfrm>
              <a:off x="2482595" y="4174235"/>
              <a:ext cx="711835" cy="891540"/>
            </a:xfrm>
            <a:custGeom>
              <a:avLst/>
              <a:gdLst/>
              <a:ahLst/>
              <a:cxnLst/>
              <a:rect l="l" t="t" r="r" b="b"/>
              <a:pathLst>
                <a:path w="711835" h="891539">
                  <a:moveTo>
                    <a:pt x="0" y="0"/>
                  </a:moveTo>
                  <a:lnTo>
                    <a:pt x="0" y="891539"/>
                  </a:lnTo>
                  <a:lnTo>
                    <a:pt x="711708" y="4457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A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2723387" y="4152900"/>
              <a:ext cx="713740" cy="891540"/>
            </a:xfrm>
            <a:custGeom>
              <a:avLst/>
              <a:gdLst/>
              <a:ahLst/>
              <a:cxnLst/>
              <a:rect l="l" t="t" r="r" b="b"/>
              <a:pathLst>
                <a:path w="713739" h="891539">
                  <a:moveTo>
                    <a:pt x="0" y="0"/>
                  </a:moveTo>
                  <a:lnTo>
                    <a:pt x="0" y="891540"/>
                  </a:lnTo>
                  <a:lnTo>
                    <a:pt x="713232" y="4457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D7EC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" name="object 6" descr=""/>
          <p:cNvGrpSpPr/>
          <p:nvPr/>
        </p:nvGrpSpPr>
        <p:grpSpPr>
          <a:xfrm>
            <a:off x="6007608" y="4183379"/>
            <a:ext cx="963294" cy="890269"/>
            <a:chOff x="6007608" y="4183379"/>
            <a:chExt cx="963294" cy="890269"/>
          </a:xfrm>
        </p:grpSpPr>
        <p:sp>
          <p:nvSpPr>
            <p:cNvPr id="7" name="object 7" descr=""/>
            <p:cNvSpPr/>
            <p:nvPr/>
          </p:nvSpPr>
          <p:spPr>
            <a:xfrm>
              <a:off x="6007608" y="4183379"/>
              <a:ext cx="711835" cy="890269"/>
            </a:xfrm>
            <a:custGeom>
              <a:avLst/>
              <a:gdLst/>
              <a:ahLst/>
              <a:cxnLst/>
              <a:rect l="l" t="t" r="r" b="b"/>
              <a:pathLst>
                <a:path w="711834" h="890270">
                  <a:moveTo>
                    <a:pt x="0" y="0"/>
                  </a:moveTo>
                  <a:lnTo>
                    <a:pt x="0" y="890016"/>
                  </a:lnTo>
                  <a:lnTo>
                    <a:pt x="711708" y="445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F3A7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6259068" y="4183379"/>
              <a:ext cx="711835" cy="890269"/>
            </a:xfrm>
            <a:custGeom>
              <a:avLst/>
              <a:gdLst/>
              <a:ahLst/>
              <a:cxnLst/>
              <a:rect l="l" t="t" r="r" b="b"/>
              <a:pathLst>
                <a:path w="711834" h="890270">
                  <a:moveTo>
                    <a:pt x="0" y="0"/>
                  </a:moveTo>
                  <a:lnTo>
                    <a:pt x="0" y="890016"/>
                  </a:lnTo>
                  <a:lnTo>
                    <a:pt x="711708" y="4450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D7E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40305" marR="5080" indent="-242824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Корпоративная</a:t>
            </a:r>
            <a:r>
              <a:rPr dirty="0" spc="-85"/>
              <a:t> </a:t>
            </a:r>
            <a:r>
              <a:rPr dirty="0"/>
              <a:t>программа</a:t>
            </a:r>
            <a:r>
              <a:rPr dirty="0" spc="-95"/>
              <a:t> </a:t>
            </a:r>
            <a:r>
              <a:rPr dirty="0"/>
              <a:t>укрепления</a:t>
            </a:r>
            <a:r>
              <a:rPr dirty="0" spc="-95"/>
              <a:t> </a:t>
            </a:r>
            <a:r>
              <a:rPr dirty="0" spc="-10"/>
              <a:t>здоровья сотрудников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78739" y="822452"/>
            <a:ext cx="8807450" cy="12363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Цель</a:t>
            </a:r>
            <a:r>
              <a:rPr dirty="0" sz="1800" spc="8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—</a:t>
            </a:r>
            <a:r>
              <a:rPr dirty="0" sz="15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снижение</a:t>
            </a:r>
            <a:r>
              <a:rPr dirty="0" sz="15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 spc="-10">
                <a:solidFill>
                  <a:srgbClr val="1F3A73"/>
                </a:solidFill>
                <a:latin typeface="Verdana"/>
                <a:cs typeface="Verdana"/>
              </a:rPr>
              <a:t>распространенности</a:t>
            </a:r>
            <a:r>
              <a:rPr dirty="0" sz="15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факторов</a:t>
            </a:r>
            <a:r>
              <a:rPr dirty="0" sz="15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риска</a:t>
            </a:r>
            <a:r>
              <a:rPr dirty="0" sz="15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 spc="-10">
                <a:solidFill>
                  <a:srgbClr val="1F3A73"/>
                </a:solidFill>
                <a:latin typeface="Verdana"/>
                <a:cs typeface="Verdana"/>
              </a:rPr>
              <a:t>хронических</a:t>
            </a:r>
            <a:endParaRPr sz="15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60"/>
              </a:spcBef>
            </a:pP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неинфекционных</a:t>
            </a:r>
            <a:r>
              <a:rPr dirty="0" sz="1500" spc="-9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заболеваний</a:t>
            </a:r>
            <a:r>
              <a:rPr dirty="0" sz="15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у</a:t>
            </a:r>
            <a:r>
              <a:rPr dirty="0" sz="15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сотрудников,</a:t>
            </a:r>
            <a:r>
              <a:rPr dirty="0" sz="15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формирование</a:t>
            </a:r>
            <a:r>
              <a:rPr dirty="0" sz="15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у</a:t>
            </a:r>
            <a:r>
              <a:rPr dirty="0" sz="15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сотрудников</a:t>
            </a:r>
            <a:r>
              <a:rPr dirty="0" sz="15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 spc="-10">
                <a:solidFill>
                  <a:srgbClr val="1F3A73"/>
                </a:solidFill>
                <a:latin typeface="Verdana"/>
                <a:cs typeface="Verdana"/>
              </a:rPr>
              <a:t>мотивации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к</a:t>
            </a:r>
            <a:r>
              <a:rPr dirty="0" sz="15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ведению</a:t>
            </a:r>
            <a:r>
              <a:rPr dirty="0" sz="15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здорового</a:t>
            </a:r>
            <a:r>
              <a:rPr dirty="0" sz="15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образа</a:t>
            </a:r>
            <a:r>
              <a:rPr dirty="0" sz="15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жизни</a:t>
            </a:r>
            <a:r>
              <a:rPr dirty="0" sz="15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5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ответственного</a:t>
            </a:r>
            <a:r>
              <a:rPr dirty="0" sz="15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отношения</a:t>
            </a:r>
            <a:r>
              <a:rPr dirty="0" sz="15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>
                <a:solidFill>
                  <a:srgbClr val="1F3A73"/>
                </a:solidFill>
                <a:latin typeface="Verdana"/>
                <a:cs typeface="Verdana"/>
              </a:rPr>
              <a:t>к</a:t>
            </a:r>
            <a:r>
              <a:rPr dirty="0" sz="15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500" spc="-10">
                <a:solidFill>
                  <a:srgbClr val="1F3A73"/>
                </a:solidFill>
                <a:latin typeface="Verdana"/>
                <a:cs typeface="Verdana"/>
              </a:rPr>
              <a:t>здоровью</a:t>
            </a:r>
            <a:endParaRPr sz="1500">
              <a:latin typeface="Verdana"/>
              <a:cs typeface="Verdana"/>
            </a:endParaRPr>
          </a:p>
          <a:p>
            <a:pPr algn="ctr" marL="438150">
              <a:lnSpc>
                <a:spcPct val="100000"/>
              </a:lnSpc>
              <a:spcBef>
                <a:spcPts val="1550"/>
              </a:spcBef>
            </a:pP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Преимущества</a:t>
            </a:r>
            <a:r>
              <a:rPr dirty="0" sz="1800" spc="-4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для</a:t>
            </a:r>
            <a:r>
              <a:rPr dirty="0" sz="1800" spc="-4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работодателей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443854" y="2297125"/>
            <a:ext cx="2283460" cy="24002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1400" b="1">
                <a:solidFill>
                  <a:srgbClr val="1F3A73"/>
                </a:solidFill>
                <a:uFill>
                  <a:solidFill>
                    <a:srgbClr val="1F3A73"/>
                  </a:solidFill>
                </a:uFill>
                <a:latin typeface="Verdana"/>
                <a:cs typeface="Verdana"/>
              </a:rPr>
              <a:t>Субъективная</a:t>
            </a:r>
            <a:r>
              <a:rPr dirty="0" u="sng" sz="1400" spc="-85" b="1">
                <a:solidFill>
                  <a:srgbClr val="1F3A73"/>
                </a:solidFill>
                <a:uFill>
                  <a:solidFill>
                    <a:srgbClr val="1F3A73"/>
                  </a:solidFill>
                </a:uFill>
                <a:latin typeface="Verdana"/>
                <a:cs typeface="Verdana"/>
              </a:rPr>
              <a:t> </a:t>
            </a:r>
            <a:r>
              <a:rPr dirty="0" u="sng" sz="1400" spc="-10" b="1">
                <a:solidFill>
                  <a:srgbClr val="1F3A73"/>
                </a:solidFill>
                <a:uFill>
                  <a:solidFill>
                    <a:srgbClr val="1F3A73"/>
                  </a:solidFill>
                </a:uFill>
                <a:latin typeface="Verdana"/>
                <a:cs typeface="Verdana"/>
              </a:rPr>
              <a:t>выгода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61645" y="2345563"/>
            <a:ext cx="3502660" cy="12515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71195">
              <a:lnSpc>
                <a:spcPct val="100000"/>
              </a:lnSpc>
              <a:spcBef>
                <a:spcPts val="100"/>
              </a:spcBef>
            </a:pPr>
            <a:r>
              <a:rPr dirty="0" u="sng" sz="1400" spc="-10" b="1">
                <a:solidFill>
                  <a:srgbClr val="1F3A73"/>
                </a:solidFill>
                <a:uFill>
                  <a:solidFill>
                    <a:srgbClr val="1F3A73"/>
                  </a:solidFill>
                </a:uFill>
                <a:latin typeface="Verdana"/>
                <a:cs typeface="Verdana"/>
              </a:rPr>
              <a:t>Объективная выгода</a:t>
            </a:r>
            <a:endParaRPr sz="1400">
              <a:latin typeface="Verdana"/>
              <a:cs typeface="Verdana"/>
            </a:endParaRPr>
          </a:p>
          <a:p>
            <a:pPr marL="299085" marR="139065" indent="-287020">
              <a:lnSpc>
                <a:spcPct val="100000"/>
              </a:lnSpc>
              <a:spcBef>
                <a:spcPts val="125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Повышение</a:t>
            </a:r>
            <a:r>
              <a:rPr dirty="0" sz="14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производительности труда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Сокращение</a:t>
            </a:r>
            <a:r>
              <a:rPr dirty="0" sz="14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невыходов</a:t>
            </a:r>
            <a:r>
              <a:rPr dirty="0" sz="14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на</a:t>
            </a:r>
            <a:r>
              <a:rPr dirty="0" sz="14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работу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Снижение</a:t>
            </a:r>
            <a:r>
              <a:rPr dirty="0" sz="1400" spc="-8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текучести</a:t>
            </a:r>
            <a:r>
              <a:rPr dirty="0" sz="14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кадров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4329176" y="2727706"/>
            <a:ext cx="4391660" cy="13068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Улучшение</a:t>
            </a:r>
            <a:r>
              <a:rPr dirty="0" sz="14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состояния</a:t>
            </a:r>
            <a:r>
              <a:rPr dirty="0" sz="14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здоровья</a:t>
            </a:r>
            <a:r>
              <a:rPr dirty="0" sz="14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работников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Повышение</a:t>
            </a:r>
            <a:r>
              <a:rPr dirty="0" sz="14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морального</a:t>
            </a:r>
            <a:r>
              <a:rPr dirty="0" sz="14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20">
                <a:solidFill>
                  <a:srgbClr val="1F3A73"/>
                </a:solidFill>
                <a:latin typeface="Verdana"/>
                <a:cs typeface="Verdana"/>
              </a:rPr>
              <a:t>духа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Повышение</a:t>
            </a:r>
            <a:r>
              <a:rPr dirty="0" sz="1400" spc="-8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сплочённости</a:t>
            </a:r>
            <a:r>
              <a:rPr dirty="0" sz="1400" spc="-8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коллектива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Улучшение</a:t>
            </a:r>
            <a:r>
              <a:rPr dirty="0" sz="14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взаимодействия</a:t>
            </a:r>
            <a:r>
              <a:rPr dirty="0" sz="14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с</a:t>
            </a:r>
            <a:r>
              <a:rPr dirty="0" sz="14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работниками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Повышение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 удовлетворенности</a:t>
            </a:r>
            <a:r>
              <a:rPr dirty="0" sz="1400" spc="-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работников</a:t>
            </a:r>
            <a:endParaRPr sz="1400">
              <a:latin typeface="Verdana"/>
              <a:cs typeface="Verdana"/>
            </a:endParaRPr>
          </a:p>
          <a:p>
            <a:pPr marL="299085" indent="-286385">
              <a:lnSpc>
                <a:spcPct val="100000"/>
              </a:lnSpc>
              <a:buFont typeface="Microsoft Sans Serif"/>
              <a:buChar char="•"/>
              <a:tabLst>
                <a:tab pos="299085" algn="l"/>
              </a:tabLst>
            </a:pP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Улучшение</a:t>
            </a:r>
            <a:r>
              <a:rPr dirty="0" sz="14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>
                <a:solidFill>
                  <a:srgbClr val="1F3A73"/>
                </a:solidFill>
                <a:latin typeface="Verdana"/>
                <a:cs typeface="Verdana"/>
              </a:rPr>
              <a:t>делового</a:t>
            </a:r>
            <a:r>
              <a:rPr dirty="0" sz="14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>
                <a:solidFill>
                  <a:srgbClr val="1F3A73"/>
                </a:solidFill>
                <a:latin typeface="Verdana"/>
                <a:cs typeface="Verdana"/>
              </a:rPr>
              <a:t>имиджа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4" name="object 14" descr=""/>
          <p:cNvGrpSpPr/>
          <p:nvPr/>
        </p:nvGrpSpPr>
        <p:grpSpPr>
          <a:xfrm>
            <a:off x="170687" y="112776"/>
            <a:ext cx="2990215" cy="411480"/>
            <a:chOff x="170687" y="112776"/>
            <a:chExt cx="2990215" cy="411480"/>
          </a:xfrm>
        </p:grpSpPr>
        <p:pic>
          <p:nvPicPr>
            <p:cNvPr id="15" name="object 1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299" y="112776"/>
              <a:ext cx="2665476" cy="411479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</p:grpSp>
      <p:sp>
        <p:nvSpPr>
          <p:cNvPr id="17" name="object 17" descr=""/>
          <p:cNvSpPr txBox="1"/>
          <p:nvPr/>
        </p:nvSpPr>
        <p:spPr>
          <a:xfrm>
            <a:off x="3775328" y="4336186"/>
            <a:ext cx="4876165" cy="649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0"/>
              </a:spcBef>
              <a:tabLst>
                <a:tab pos="3645535" algn="l"/>
                <a:tab pos="3849370" algn="l"/>
              </a:tabLst>
            </a:pPr>
            <a:r>
              <a:rPr dirty="0" baseline="3086" sz="2700" spc="-15">
                <a:solidFill>
                  <a:srgbClr val="1F3A73"/>
                </a:solidFill>
                <a:latin typeface="Verdana"/>
                <a:cs typeface="Verdana"/>
              </a:rPr>
              <a:t>Эффективный</a:t>
            </a:r>
            <a:r>
              <a:rPr dirty="0" baseline="3086" sz="2700">
                <a:solidFill>
                  <a:srgbClr val="1F3A73"/>
                </a:solidFill>
                <a:latin typeface="Verdana"/>
                <a:cs typeface="Verdana"/>
              </a:rPr>
              <a:t>	</a:t>
            </a:r>
            <a:r>
              <a:rPr dirty="0" sz="1800" spc="-10">
                <a:solidFill>
                  <a:srgbClr val="1F3A73"/>
                </a:solidFill>
                <a:latin typeface="Verdana"/>
                <a:cs typeface="Verdana"/>
              </a:rPr>
              <a:t>Успешный </a:t>
            </a:r>
            <a:r>
              <a:rPr dirty="0" baseline="3086" sz="2700" spc="-15">
                <a:solidFill>
                  <a:srgbClr val="1F3A73"/>
                </a:solidFill>
                <a:latin typeface="Verdana"/>
                <a:cs typeface="Verdana"/>
              </a:rPr>
              <a:t>сотрудник</a:t>
            </a:r>
            <a:r>
              <a:rPr dirty="0" baseline="3086" sz="2700">
                <a:solidFill>
                  <a:srgbClr val="1F3A73"/>
                </a:solidFill>
                <a:latin typeface="Verdana"/>
                <a:cs typeface="Verdana"/>
              </a:rPr>
              <a:t>		</a:t>
            </a:r>
            <a:r>
              <a:rPr dirty="0" sz="1800" spc="-10">
                <a:solidFill>
                  <a:srgbClr val="1F3A73"/>
                </a:solidFill>
                <a:latin typeface="Verdana"/>
                <a:cs typeface="Verdana"/>
              </a:rPr>
              <a:t>бизнес</a:t>
            </a:r>
            <a:endParaRPr sz="1800">
              <a:latin typeface="Verdana"/>
              <a:cs typeface="Verdana"/>
            </a:endParaRPr>
          </a:p>
          <a:p>
            <a:pPr algn="r" marR="219710">
              <a:lnSpc>
                <a:spcPts val="595"/>
              </a:lnSpc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4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65830" y="186690"/>
            <a:ext cx="34893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3A73"/>
                </a:solidFill>
                <a:latin typeface="Arial"/>
                <a:cs typeface="Arial"/>
              </a:rPr>
              <a:t>Комплекс</a:t>
            </a:r>
            <a:r>
              <a:rPr dirty="0" sz="1350" spc="-6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A73"/>
                </a:solidFill>
                <a:latin typeface="Arial"/>
                <a:cs typeface="Arial"/>
              </a:rPr>
              <a:t>мер</a:t>
            </a:r>
            <a:r>
              <a:rPr dirty="0" sz="1350" spc="33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A73"/>
                </a:solidFill>
                <a:latin typeface="Arial"/>
                <a:cs typeface="Arial"/>
              </a:rPr>
              <a:t>по</a:t>
            </a:r>
            <a:r>
              <a:rPr dirty="0" sz="1350" spc="-30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350" b="1">
                <a:solidFill>
                  <a:srgbClr val="1F3A73"/>
                </a:solidFill>
                <a:latin typeface="Arial"/>
                <a:cs typeface="Arial"/>
              </a:rPr>
              <a:t>сохранению</a:t>
            </a:r>
            <a:r>
              <a:rPr dirty="0" sz="1350" spc="-55" b="1">
                <a:solidFill>
                  <a:srgbClr val="1F3A73"/>
                </a:solidFill>
                <a:latin typeface="Arial"/>
                <a:cs typeface="Arial"/>
              </a:rPr>
              <a:t> </a:t>
            </a:r>
            <a:r>
              <a:rPr dirty="0" sz="1350" spc="-10" b="1">
                <a:solidFill>
                  <a:srgbClr val="1F3A73"/>
                </a:solidFill>
                <a:latin typeface="Arial"/>
                <a:cs typeface="Arial"/>
              </a:rPr>
              <a:t>здоровья</a:t>
            </a:r>
            <a:endParaRPr sz="135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50233" y="370789"/>
            <a:ext cx="1123950" cy="233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10">
                <a:latin typeface="Arial"/>
                <a:cs typeface="Arial"/>
              </a:rPr>
              <a:t>сотрудников</a:t>
            </a:r>
            <a:endParaRPr sz="135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70687" y="112776"/>
            <a:ext cx="2990215" cy="411480"/>
            <a:chOff x="170687" y="112776"/>
            <a:chExt cx="2990215" cy="41148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299" y="112776"/>
              <a:ext cx="2665476" cy="411479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</p:grpSp>
      <p:sp>
        <p:nvSpPr>
          <p:cNvPr id="7" name="object 7" descr=""/>
          <p:cNvSpPr/>
          <p:nvPr/>
        </p:nvSpPr>
        <p:spPr>
          <a:xfrm>
            <a:off x="3774947" y="1211580"/>
            <a:ext cx="1282065" cy="1111250"/>
          </a:xfrm>
          <a:custGeom>
            <a:avLst/>
            <a:gdLst/>
            <a:ahLst/>
            <a:cxnLst/>
            <a:rect l="l" t="t" r="r" b="b"/>
            <a:pathLst>
              <a:path w="1282064" h="1111250">
                <a:moveTo>
                  <a:pt x="0" y="555498"/>
                </a:moveTo>
                <a:lnTo>
                  <a:pt x="2124" y="509933"/>
                </a:lnTo>
                <a:lnTo>
                  <a:pt x="8386" y="465383"/>
                </a:lnTo>
                <a:lnTo>
                  <a:pt x="18623" y="421992"/>
                </a:lnTo>
                <a:lnTo>
                  <a:pt x="32668" y="379902"/>
                </a:lnTo>
                <a:lnTo>
                  <a:pt x="50357" y="339256"/>
                </a:lnTo>
                <a:lnTo>
                  <a:pt x="71525" y="300197"/>
                </a:lnTo>
                <a:lnTo>
                  <a:pt x="96007" y="262868"/>
                </a:lnTo>
                <a:lnTo>
                  <a:pt x="123639" y="227411"/>
                </a:lnTo>
                <a:lnTo>
                  <a:pt x="154254" y="193969"/>
                </a:lnTo>
                <a:lnTo>
                  <a:pt x="187690" y="162686"/>
                </a:lnTo>
                <a:lnTo>
                  <a:pt x="223780" y="133705"/>
                </a:lnTo>
                <a:lnTo>
                  <a:pt x="262359" y="107167"/>
                </a:lnTo>
                <a:lnTo>
                  <a:pt x="303264" y="83217"/>
                </a:lnTo>
                <a:lnTo>
                  <a:pt x="346328" y="61996"/>
                </a:lnTo>
                <a:lnTo>
                  <a:pt x="391388" y="43648"/>
                </a:lnTo>
                <a:lnTo>
                  <a:pt x="438278" y="28315"/>
                </a:lnTo>
                <a:lnTo>
                  <a:pt x="486833" y="16142"/>
                </a:lnTo>
                <a:lnTo>
                  <a:pt x="536888" y="7269"/>
                </a:lnTo>
                <a:lnTo>
                  <a:pt x="588280" y="1841"/>
                </a:lnTo>
                <a:lnTo>
                  <a:pt x="640841" y="0"/>
                </a:lnTo>
                <a:lnTo>
                  <a:pt x="693403" y="1841"/>
                </a:lnTo>
                <a:lnTo>
                  <a:pt x="744795" y="7269"/>
                </a:lnTo>
                <a:lnTo>
                  <a:pt x="794850" y="16142"/>
                </a:lnTo>
                <a:lnTo>
                  <a:pt x="843405" y="28315"/>
                </a:lnTo>
                <a:lnTo>
                  <a:pt x="890295" y="43648"/>
                </a:lnTo>
                <a:lnTo>
                  <a:pt x="935355" y="61996"/>
                </a:lnTo>
                <a:lnTo>
                  <a:pt x="978419" y="83217"/>
                </a:lnTo>
                <a:lnTo>
                  <a:pt x="1019324" y="107167"/>
                </a:lnTo>
                <a:lnTo>
                  <a:pt x="1057903" y="133705"/>
                </a:lnTo>
                <a:lnTo>
                  <a:pt x="1093993" y="162687"/>
                </a:lnTo>
                <a:lnTo>
                  <a:pt x="1127429" y="193969"/>
                </a:lnTo>
                <a:lnTo>
                  <a:pt x="1158044" y="227411"/>
                </a:lnTo>
                <a:lnTo>
                  <a:pt x="1185676" y="262868"/>
                </a:lnTo>
                <a:lnTo>
                  <a:pt x="1210158" y="300197"/>
                </a:lnTo>
                <a:lnTo>
                  <a:pt x="1231326" y="339256"/>
                </a:lnTo>
                <a:lnTo>
                  <a:pt x="1249015" y="379902"/>
                </a:lnTo>
                <a:lnTo>
                  <a:pt x="1263060" y="421992"/>
                </a:lnTo>
                <a:lnTo>
                  <a:pt x="1273297" y="465383"/>
                </a:lnTo>
                <a:lnTo>
                  <a:pt x="1279559" y="509933"/>
                </a:lnTo>
                <a:lnTo>
                  <a:pt x="1281684" y="555498"/>
                </a:lnTo>
                <a:lnTo>
                  <a:pt x="1279559" y="601062"/>
                </a:lnTo>
                <a:lnTo>
                  <a:pt x="1273297" y="645612"/>
                </a:lnTo>
                <a:lnTo>
                  <a:pt x="1263060" y="689003"/>
                </a:lnTo>
                <a:lnTo>
                  <a:pt x="1249015" y="731093"/>
                </a:lnTo>
                <a:lnTo>
                  <a:pt x="1231326" y="771739"/>
                </a:lnTo>
                <a:lnTo>
                  <a:pt x="1210158" y="810798"/>
                </a:lnTo>
                <a:lnTo>
                  <a:pt x="1185676" y="848127"/>
                </a:lnTo>
                <a:lnTo>
                  <a:pt x="1158044" y="883584"/>
                </a:lnTo>
                <a:lnTo>
                  <a:pt x="1127429" y="917026"/>
                </a:lnTo>
                <a:lnTo>
                  <a:pt x="1093993" y="948309"/>
                </a:lnTo>
                <a:lnTo>
                  <a:pt x="1057903" y="977290"/>
                </a:lnTo>
                <a:lnTo>
                  <a:pt x="1019324" y="1003828"/>
                </a:lnTo>
                <a:lnTo>
                  <a:pt x="978419" y="1027778"/>
                </a:lnTo>
                <a:lnTo>
                  <a:pt x="935355" y="1048999"/>
                </a:lnTo>
                <a:lnTo>
                  <a:pt x="890295" y="1067347"/>
                </a:lnTo>
                <a:lnTo>
                  <a:pt x="843405" y="1082680"/>
                </a:lnTo>
                <a:lnTo>
                  <a:pt x="794850" y="1094853"/>
                </a:lnTo>
                <a:lnTo>
                  <a:pt x="744795" y="1103726"/>
                </a:lnTo>
                <a:lnTo>
                  <a:pt x="693403" y="1109154"/>
                </a:lnTo>
                <a:lnTo>
                  <a:pt x="640841" y="1110996"/>
                </a:lnTo>
                <a:lnTo>
                  <a:pt x="588280" y="1109154"/>
                </a:lnTo>
                <a:lnTo>
                  <a:pt x="536888" y="1103726"/>
                </a:lnTo>
                <a:lnTo>
                  <a:pt x="486833" y="1094853"/>
                </a:lnTo>
                <a:lnTo>
                  <a:pt x="438278" y="1082680"/>
                </a:lnTo>
                <a:lnTo>
                  <a:pt x="391388" y="1067347"/>
                </a:lnTo>
                <a:lnTo>
                  <a:pt x="346328" y="1048999"/>
                </a:lnTo>
                <a:lnTo>
                  <a:pt x="303264" y="1027778"/>
                </a:lnTo>
                <a:lnTo>
                  <a:pt x="262359" y="1003828"/>
                </a:lnTo>
                <a:lnTo>
                  <a:pt x="223780" y="977290"/>
                </a:lnTo>
                <a:lnTo>
                  <a:pt x="187690" y="948309"/>
                </a:lnTo>
                <a:lnTo>
                  <a:pt x="154254" y="917026"/>
                </a:lnTo>
                <a:lnTo>
                  <a:pt x="123639" y="883584"/>
                </a:lnTo>
                <a:lnTo>
                  <a:pt x="96007" y="848127"/>
                </a:lnTo>
                <a:lnTo>
                  <a:pt x="71525" y="810798"/>
                </a:lnTo>
                <a:lnTo>
                  <a:pt x="50357" y="771739"/>
                </a:lnTo>
                <a:lnTo>
                  <a:pt x="32668" y="731093"/>
                </a:lnTo>
                <a:lnTo>
                  <a:pt x="18623" y="689003"/>
                </a:lnTo>
                <a:lnTo>
                  <a:pt x="8386" y="645612"/>
                </a:lnTo>
                <a:lnTo>
                  <a:pt x="2124" y="601062"/>
                </a:lnTo>
                <a:lnTo>
                  <a:pt x="0" y="555498"/>
                </a:lnTo>
                <a:close/>
              </a:path>
            </a:pathLst>
          </a:custGeom>
          <a:ln w="12192">
            <a:solidFill>
              <a:srgbClr val="1F3A73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3988434" y="1318640"/>
            <a:ext cx="857885" cy="86360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97790" marR="36195" indent="-55244">
              <a:lnSpc>
                <a:spcPts val="1450"/>
              </a:lnSpc>
              <a:spcBef>
                <a:spcPts val="340"/>
              </a:spcBef>
            </a:pPr>
            <a:r>
              <a:rPr dirty="0" sz="1400" spc="-30">
                <a:solidFill>
                  <a:srgbClr val="1F3A73"/>
                </a:solidFill>
                <a:latin typeface="Microsoft Sans Serif"/>
                <a:cs typeface="Microsoft Sans Serif"/>
              </a:rPr>
              <a:t>Трудовой </a:t>
            </a:r>
            <a:r>
              <a:rPr dirty="0" sz="1400" spc="-10">
                <a:solidFill>
                  <a:srgbClr val="1F3A73"/>
                </a:solidFill>
                <a:latin typeface="Microsoft Sans Serif"/>
                <a:cs typeface="Microsoft Sans Serif"/>
              </a:rPr>
              <a:t>капитал</a:t>
            </a:r>
            <a:endParaRPr sz="1400">
              <a:latin typeface="Microsoft Sans Serif"/>
              <a:cs typeface="Microsoft Sans Serif"/>
            </a:endParaRPr>
          </a:p>
          <a:p>
            <a:pPr marL="13970" marR="5080" indent="-1905">
              <a:lnSpc>
                <a:spcPts val="1440"/>
              </a:lnSpc>
              <a:spcBef>
                <a:spcPts val="580"/>
              </a:spcBef>
            </a:pPr>
            <a:r>
              <a:rPr dirty="0" sz="1400" spc="-10">
                <a:solidFill>
                  <a:srgbClr val="1F3A73"/>
                </a:solidFill>
                <a:latin typeface="Microsoft Sans Serif"/>
                <a:cs typeface="Microsoft Sans Serif"/>
              </a:rPr>
              <a:t>Здоровый </a:t>
            </a:r>
            <a:r>
              <a:rPr dirty="0" sz="1400" spc="-25">
                <a:solidFill>
                  <a:srgbClr val="1F3A73"/>
                </a:solidFill>
                <a:latin typeface="Microsoft Sans Serif"/>
                <a:cs typeface="Microsoft Sans Serif"/>
              </a:rPr>
              <a:t>сотрудник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9" name="object 9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70064" y="1560575"/>
            <a:ext cx="1437131" cy="1589532"/>
          </a:xfrm>
          <a:prstGeom prst="rect">
            <a:avLst/>
          </a:prstGeom>
        </p:spPr>
      </p:pic>
      <p:sp>
        <p:nvSpPr>
          <p:cNvPr id="10" name="object 10" descr=""/>
          <p:cNvSpPr txBox="1"/>
          <p:nvPr/>
        </p:nvSpPr>
        <p:spPr>
          <a:xfrm>
            <a:off x="5228844" y="627887"/>
            <a:ext cx="3566160" cy="2735580"/>
          </a:xfrm>
          <a:prstGeom prst="rect">
            <a:avLst/>
          </a:prstGeom>
          <a:ln w="12192">
            <a:solidFill>
              <a:srgbClr val="41709C"/>
            </a:solidFill>
          </a:ln>
        </p:spPr>
        <p:txBody>
          <a:bodyPr wrap="square" lIns="0" tIns="9969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785"/>
              </a:spcBef>
            </a:pPr>
            <a:endParaRPr sz="1000">
              <a:latin typeface="Times New Roman"/>
              <a:cs typeface="Times New Roman"/>
            </a:endParaRPr>
          </a:p>
          <a:p>
            <a:pPr marL="354965" marR="382905">
              <a:lnSpc>
                <a:spcPct val="100000"/>
              </a:lnSpc>
            </a:pP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Охрана</a:t>
            </a:r>
            <a:r>
              <a:rPr dirty="0" sz="10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труда,</a:t>
            </a:r>
            <a:r>
              <a:rPr dirty="0" sz="10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профилактика</a:t>
            </a:r>
            <a:r>
              <a:rPr dirty="0" sz="10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травматизма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на</a:t>
            </a:r>
            <a:r>
              <a:rPr dirty="0" sz="10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предприятиях</a:t>
            </a: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15"/>
              </a:spcBef>
            </a:pPr>
            <a:endParaRPr sz="1000">
              <a:latin typeface="Verdana"/>
              <a:cs typeface="Verdana"/>
            </a:endParaRPr>
          </a:p>
          <a:p>
            <a:pPr marL="103505" marR="1628775">
              <a:lnSpc>
                <a:spcPct val="100000"/>
              </a:lnSpc>
            </a:pP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Федеральный</a:t>
            </a:r>
            <a:r>
              <a:rPr dirty="0" sz="10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закон</a:t>
            </a:r>
            <a:r>
              <a:rPr dirty="0" sz="10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25">
                <a:solidFill>
                  <a:srgbClr val="1F3A73"/>
                </a:solidFill>
                <a:latin typeface="Verdana"/>
                <a:cs typeface="Verdana"/>
              </a:rPr>
              <a:t>"Об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обязательном</a:t>
            </a:r>
            <a:r>
              <a:rPr dirty="0" sz="1000" spc="-8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социальном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страховании</a:t>
            </a:r>
            <a:r>
              <a:rPr dirty="0" sz="10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от</a:t>
            </a:r>
            <a:r>
              <a:rPr dirty="0" sz="10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несчастных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случаев</a:t>
            </a:r>
            <a:r>
              <a:rPr dirty="0" sz="10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на</a:t>
            </a:r>
            <a:r>
              <a:rPr dirty="0" sz="1000" spc="-6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производстве</a:t>
            </a:r>
            <a:r>
              <a:rPr dirty="0" sz="10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50">
                <a:solidFill>
                  <a:srgbClr val="1F3A73"/>
                </a:solidFill>
                <a:latin typeface="Verdana"/>
                <a:cs typeface="Verdana"/>
              </a:rPr>
              <a:t>и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профессиональных</a:t>
            </a:r>
            <a:endParaRPr sz="1000">
              <a:latin typeface="Verdana"/>
              <a:cs typeface="Verdana"/>
            </a:endParaRPr>
          </a:p>
          <a:p>
            <a:pPr marL="103505" marR="1438910">
              <a:lnSpc>
                <a:spcPct val="100000"/>
              </a:lnSpc>
            </a:pP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заболеваний"</a:t>
            </a:r>
            <a:r>
              <a:rPr dirty="0" sz="10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от</a:t>
            </a:r>
            <a:r>
              <a:rPr dirty="0" sz="10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24.07.1998</a:t>
            </a:r>
            <a:r>
              <a:rPr dirty="0" sz="10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50">
                <a:solidFill>
                  <a:srgbClr val="1F3A73"/>
                </a:solidFill>
                <a:latin typeface="Verdana"/>
                <a:cs typeface="Verdana"/>
              </a:rPr>
              <a:t>N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125-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ФЗ</a:t>
            </a:r>
            <a:r>
              <a:rPr dirty="0" sz="10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>
                <a:solidFill>
                  <a:srgbClr val="1F3A73"/>
                </a:solidFill>
                <a:latin typeface="Verdana"/>
                <a:cs typeface="Verdana"/>
              </a:rPr>
              <a:t>(последняя</a:t>
            </a:r>
            <a:r>
              <a:rPr dirty="0" sz="10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000" spc="-10">
                <a:solidFill>
                  <a:srgbClr val="1F3A73"/>
                </a:solidFill>
                <a:latin typeface="Verdana"/>
                <a:cs typeface="Verdana"/>
              </a:rPr>
              <a:t>редакция)</a:t>
            </a:r>
            <a:endParaRPr sz="10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00527" y="2066544"/>
            <a:ext cx="880872" cy="1175003"/>
          </a:xfrm>
          <a:prstGeom prst="rect">
            <a:avLst/>
          </a:prstGeom>
        </p:spPr>
      </p:pic>
      <p:sp>
        <p:nvSpPr>
          <p:cNvPr id="12" name="object 12" descr=""/>
          <p:cNvSpPr txBox="1"/>
          <p:nvPr/>
        </p:nvSpPr>
        <p:spPr>
          <a:xfrm>
            <a:off x="158495" y="659891"/>
            <a:ext cx="3477895" cy="2703830"/>
          </a:xfrm>
          <a:prstGeom prst="rect">
            <a:avLst/>
          </a:prstGeom>
          <a:ln w="12192">
            <a:solidFill>
              <a:srgbClr val="41709C"/>
            </a:solidFill>
          </a:ln>
        </p:spPr>
        <p:txBody>
          <a:bodyPr wrap="square" lIns="0" tIns="14732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160"/>
              </a:spcBef>
            </a:pPr>
            <a:endParaRPr sz="1100">
              <a:latin typeface="Times New Roman"/>
              <a:cs typeface="Times New Roman"/>
            </a:endParaRPr>
          </a:p>
          <a:p>
            <a:pPr algn="ctr" marL="434340" marR="895350" indent="-635">
              <a:lnSpc>
                <a:spcPct val="100000"/>
              </a:lnSpc>
            </a:pP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Диспансеризация</a:t>
            </a:r>
            <a:r>
              <a:rPr dirty="0" sz="1100" spc="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взрослого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населения,</a:t>
            </a:r>
            <a:r>
              <a:rPr dirty="0" sz="11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профилактика…… </a:t>
            </a:r>
            <a:r>
              <a:rPr dirty="0" sz="1100" spc="-25">
                <a:solidFill>
                  <a:srgbClr val="1F3A73"/>
                </a:solidFill>
                <a:latin typeface="Verdana"/>
                <a:cs typeface="Verdana"/>
              </a:rPr>
              <a:t>ЗОЖ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40"/>
              </a:spcBef>
            </a:pPr>
            <a:endParaRPr sz="1100">
              <a:latin typeface="Verdana"/>
              <a:cs typeface="Verdana"/>
            </a:endParaRPr>
          </a:p>
          <a:p>
            <a:pPr marL="233045" marR="1018540" indent="-180340">
              <a:lnSpc>
                <a:spcPct val="100000"/>
              </a:lnSpc>
            </a:pP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Федеральный</a:t>
            </a:r>
            <a:r>
              <a:rPr dirty="0" sz="11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закон</a:t>
            </a:r>
            <a:r>
              <a:rPr dirty="0" sz="11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"Об</a:t>
            </a:r>
            <a:r>
              <a:rPr dirty="0" sz="11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основах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охраны</a:t>
            </a:r>
            <a:r>
              <a:rPr dirty="0" sz="11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здоровья</a:t>
            </a:r>
            <a:r>
              <a:rPr dirty="0" sz="11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граждан</a:t>
            </a:r>
            <a:r>
              <a:rPr dirty="0" sz="11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50">
                <a:solidFill>
                  <a:srgbClr val="1F3A73"/>
                </a:solidFill>
                <a:latin typeface="Verdana"/>
                <a:cs typeface="Verdana"/>
              </a:rPr>
              <a:t>в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Российской</a:t>
            </a:r>
            <a:r>
              <a:rPr dirty="0" sz="11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Федерации"</a:t>
            </a:r>
            <a:r>
              <a:rPr dirty="0" sz="11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25">
                <a:solidFill>
                  <a:srgbClr val="1F3A73"/>
                </a:solidFill>
                <a:latin typeface="Verdana"/>
                <a:cs typeface="Verdana"/>
              </a:rPr>
              <a:t>от</a:t>
            </a:r>
            <a:endParaRPr sz="1100">
              <a:latin typeface="Verdana"/>
              <a:cs typeface="Verdana"/>
            </a:endParaRPr>
          </a:p>
          <a:p>
            <a:pPr marL="38735">
              <a:lnSpc>
                <a:spcPct val="100000"/>
              </a:lnSpc>
            </a:pP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21.11.2011</a:t>
            </a:r>
            <a:r>
              <a:rPr dirty="0" sz="1100" spc="-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N</a:t>
            </a:r>
            <a:r>
              <a:rPr dirty="0" sz="11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323-</a:t>
            </a:r>
            <a:r>
              <a:rPr dirty="0" sz="1100">
                <a:solidFill>
                  <a:srgbClr val="1F3A73"/>
                </a:solidFill>
                <a:latin typeface="Verdana"/>
                <a:cs typeface="Verdana"/>
              </a:rPr>
              <a:t>ФЗ</a:t>
            </a:r>
            <a:r>
              <a:rPr dirty="0" sz="11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(последняя</a:t>
            </a:r>
            <a:endParaRPr sz="1100">
              <a:latin typeface="Verdana"/>
              <a:cs typeface="Verdana"/>
            </a:endParaRPr>
          </a:p>
          <a:p>
            <a:pPr marL="876300">
              <a:lnSpc>
                <a:spcPct val="100000"/>
              </a:lnSpc>
            </a:pPr>
            <a:r>
              <a:rPr dirty="0" sz="1100" spc="-10">
                <a:solidFill>
                  <a:srgbClr val="1F3A73"/>
                </a:solidFill>
                <a:latin typeface="Verdana"/>
                <a:cs typeface="Verdana"/>
              </a:rPr>
              <a:t>редакция)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13" name="object 13" descr=""/>
          <p:cNvSpPr txBox="1"/>
          <p:nvPr/>
        </p:nvSpPr>
        <p:spPr>
          <a:xfrm>
            <a:off x="827532" y="3425952"/>
            <a:ext cx="7417434" cy="1330960"/>
          </a:xfrm>
          <a:prstGeom prst="rect">
            <a:avLst/>
          </a:prstGeom>
          <a:ln w="12192">
            <a:solidFill>
              <a:srgbClr val="41709C"/>
            </a:solidFill>
          </a:ln>
        </p:spPr>
        <p:txBody>
          <a:bodyPr wrap="square" lIns="0" tIns="92075" rIns="0" bIns="0" rtlCol="0" vert="horz">
            <a:spAutoFit/>
          </a:bodyPr>
          <a:lstStyle/>
          <a:p>
            <a:pPr algn="just" marL="163195" marR="649605">
              <a:lnSpc>
                <a:spcPct val="100000"/>
              </a:lnSpc>
              <a:spcBef>
                <a:spcPts val="725"/>
              </a:spcBef>
            </a:pP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Профилактика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заболеваний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Приказ</a:t>
            </a:r>
            <a:r>
              <a:rPr dirty="0" sz="9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МЗ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РФ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от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28</a:t>
            </a:r>
            <a:r>
              <a:rPr dirty="0" sz="9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января</a:t>
            </a:r>
            <a:r>
              <a:rPr dirty="0" sz="9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2021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г.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N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29н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«Об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утверждении</a:t>
            </a:r>
            <a:r>
              <a:rPr dirty="0" sz="9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Порядка</a:t>
            </a:r>
            <a:r>
              <a:rPr dirty="0" sz="9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проведения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обязательных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предварительных</a:t>
            </a:r>
            <a:r>
              <a:rPr dirty="0" sz="9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периодических</a:t>
            </a:r>
            <a:r>
              <a:rPr dirty="0" sz="9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медицинских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осмотров</a:t>
            </a:r>
            <a:r>
              <a:rPr dirty="0" sz="9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работников,</a:t>
            </a:r>
            <a:endParaRPr sz="900">
              <a:latin typeface="Verdana"/>
              <a:cs typeface="Verdana"/>
            </a:endParaRPr>
          </a:p>
          <a:p>
            <a:pPr algn="just" marL="163195">
              <a:lnSpc>
                <a:spcPct val="100000"/>
              </a:lnSpc>
              <a:spcBef>
                <a:spcPts val="5"/>
              </a:spcBef>
            </a:pP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предусмотренных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частью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четвертой</a:t>
            </a:r>
            <a:r>
              <a:rPr dirty="0" sz="9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статьи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213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Трудового</a:t>
            </a:r>
            <a:r>
              <a:rPr dirty="0" sz="9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кодекса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Российской</a:t>
            </a:r>
            <a:r>
              <a:rPr dirty="0" sz="9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Федерации,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перечня</a:t>
            </a:r>
            <a:endParaRPr sz="900">
              <a:latin typeface="Verdana"/>
              <a:cs typeface="Verdana"/>
            </a:endParaRPr>
          </a:p>
          <a:p>
            <a:pPr algn="just" marL="163195" marR="82550">
              <a:lnSpc>
                <a:spcPct val="100000"/>
              </a:lnSpc>
            </a:pP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медицинских</a:t>
            </a:r>
            <a:r>
              <a:rPr dirty="0" sz="900" spc="90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противопоказаний</a:t>
            </a:r>
            <a:r>
              <a:rPr dirty="0" sz="900" spc="100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к</a:t>
            </a:r>
            <a:r>
              <a:rPr dirty="0" sz="900" spc="95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осуществлению</a:t>
            </a:r>
            <a:r>
              <a:rPr dirty="0" sz="900" spc="100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работ</a:t>
            </a:r>
            <a:r>
              <a:rPr dirty="0" sz="900" spc="90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с</a:t>
            </a:r>
            <a:r>
              <a:rPr dirty="0" sz="900" spc="95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вредными</a:t>
            </a:r>
            <a:r>
              <a:rPr dirty="0" sz="900" spc="49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900" spc="95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(или)</a:t>
            </a:r>
            <a:r>
              <a:rPr dirty="0" sz="900" spc="90">
                <a:solidFill>
                  <a:srgbClr val="1F3A73"/>
                </a:solidFill>
                <a:latin typeface="Verdana"/>
                <a:cs typeface="Verdana"/>
              </a:rPr>
              <a:t> 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опасными</a:t>
            </a:r>
            <a:r>
              <a:rPr dirty="0" sz="900" spc="49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производственными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факторами,</a:t>
            </a:r>
            <a:r>
              <a:rPr dirty="0" sz="900" spc="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а</a:t>
            </a:r>
            <a:r>
              <a:rPr dirty="0" sz="900" spc="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также</a:t>
            </a:r>
            <a:r>
              <a:rPr dirty="0" sz="900" spc="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работам,</a:t>
            </a:r>
            <a:r>
              <a:rPr dirty="0" sz="900" spc="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при</a:t>
            </a:r>
            <a:r>
              <a:rPr dirty="0" sz="900" spc="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выполнении</a:t>
            </a:r>
            <a:r>
              <a:rPr dirty="0" sz="900" spc="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которых</a:t>
            </a:r>
            <a:r>
              <a:rPr dirty="0" sz="900" spc="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проводятся</a:t>
            </a:r>
            <a:r>
              <a:rPr dirty="0" sz="900" spc="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обязательные</a:t>
            </a:r>
            <a:r>
              <a:rPr dirty="0" sz="900" spc="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предварительные</a:t>
            </a:r>
            <a:r>
              <a:rPr dirty="0" sz="900" spc="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900" spc="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периодические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медицинские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осмотры»</a:t>
            </a:r>
            <a:r>
              <a:rPr dirty="0" sz="9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Зарегистрировано</a:t>
            </a:r>
            <a:r>
              <a:rPr dirty="0" sz="9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в</a:t>
            </a:r>
            <a:r>
              <a:rPr dirty="0" sz="900" spc="-1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Минюсте</a:t>
            </a:r>
            <a:r>
              <a:rPr dirty="0" sz="9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России</a:t>
            </a:r>
            <a:r>
              <a:rPr dirty="0" sz="9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29.01.2021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>
                <a:solidFill>
                  <a:srgbClr val="1F3A73"/>
                </a:solidFill>
                <a:latin typeface="Verdana"/>
                <a:cs typeface="Verdana"/>
              </a:rPr>
              <a:t>№</a:t>
            </a:r>
            <a:r>
              <a:rPr dirty="0" sz="9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1F3A73"/>
                </a:solidFill>
                <a:latin typeface="Verdana"/>
                <a:cs typeface="Verdana"/>
              </a:rPr>
              <a:t>62277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4" name="object 14" descr=""/>
          <p:cNvSpPr/>
          <p:nvPr/>
        </p:nvSpPr>
        <p:spPr>
          <a:xfrm>
            <a:off x="3636264" y="1132331"/>
            <a:ext cx="1604010" cy="2110105"/>
          </a:xfrm>
          <a:custGeom>
            <a:avLst/>
            <a:gdLst/>
            <a:ahLst/>
            <a:cxnLst/>
            <a:rect l="l" t="t" r="r" b="b"/>
            <a:pathLst>
              <a:path w="1604010" h="2110105">
                <a:moveTo>
                  <a:pt x="291846" y="210947"/>
                </a:moveTo>
                <a:lnTo>
                  <a:pt x="64770" y="40640"/>
                </a:lnTo>
                <a:lnTo>
                  <a:pt x="70485" y="33020"/>
                </a:lnTo>
                <a:lnTo>
                  <a:pt x="83820" y="15240"/>
                </a:lnTo>
                <a:lnTo>
                  <a:pt x="0" y="0"/>
                </a:lnTo>
                <a:lnTo>
                  <a:pt x="38100" y="76200"/>
                </a:lnTo>
                <a:lnTo>
                  <a:pt x="57150" y="50800"/>
                </a:lnTo>
                <a:lnTo>
                  <a:pt x="284226" y="221107"/>
                </a:lnTo>
                <a:lnTo>
                  <a:pt x="291846" y="210947"/>
                </a:lnTo>
                <a:close/>
              </a:path>
              <a:path w="1604010" h="2110105">
                <a:moveTo>
                  <a:pt x="830580" y="2033651"/>
                </a:moveTo>
                <a:lnTo>
                  <a:pt x="798830" y="2033651"/>
                </a:lnTo>
                <a:lnTo>
                  <a:pt x="798830" y="1223772"/>
                </a:lnTo>
                <a:lnTo>
                  <a:pt x="786130" y="1223772"/>
                </a:lnTo>
                <a:lnTo>
                  <a:pt x="786130" y="2033651"/>
                </a:lnTo>
                <a:lnTo>
                  <a:pt x="754380" y="2033651"/>
                </a:lnTo>
                <a:lnTo>
                  <a:pt x="792480" y="2109851"/>
                </a:lnTo>
                <a:lnTo>
                  <a:pt x="824230" y="2046351"/>
                </a:lnTo>
                <a:lnTo>
                  <a:pt x="830580" y="2033651"/>
                </a:lnTo>
                <a:close/>
              </a:path>
              <a:path w="1604010" h="2110105">
                <a:moveTo>
                  <a:pt x="1603756" y="0"/>
                </a:moveTo>
                <a:lnTo>
                  <a:pt x="1519428" y="12573"/>
                </a:lnTo>
                <a:lnTo>
                  <a:pt x="1537601" y="38531"/>
                </a:lnTo>
                <a:lnTo>
                  <a:pt x="1291717" y="210820"/>
                </a:lnTo>
                <a:lnTo>
                  <a:pt x="1299083" y="221234"/>
                </a:lnTo>
                <a:lnTo>
                  <a:pt x="1544916" y="48983"/>
                </a:lnTo>
                <a:lnTo>
                  <a:pt x="1563116" y="74930"/>
                </a:lnTo>
                <a:lnTo>
                  <a:pt x="1586801" y="31242"/>
                </a:lnTo>
                <a:lnTo>
                  <a:pt x="1603756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338184" y="4822952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5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3834129" y="1977898"/>
            <a:ext cx="1254760" cy="1254760"/>
            <a:chOff x="3834129" y="1977898"/>
            <a:chExt cx="1254760" cy="1254760"/>
          </a:xfrm>
        </p:grpSpPr>
        <p:sp>
          <p:nvSpPr>
            <p:cNvPr id="3" name="object 3" descr=""/>
            <p:cNvSpPr/>
            <p:nvPr/>
          </p:nvSpPr>
          <p:spPr>
            <a:xfrm>
              <a:off x="3840479" y="1984248"/>
              <a:ext cx="1242060" cy="1242060"/>
            </a:xfrm>
            <a:custGeom>
              <a:avLst/>
              <a:gdLst/>
              <a:ahLst/>
              <a:cxnLst/>
              <a:rect l="l" t="t" r="r" b="b"/>
              <a:pathLst>
                <a:path w="1242060" h="1242060">
                  <a:moveTo>
                    <a:pt x="1035050" y="0"/>
                  </a:moveTo>
                  <a:lnTo>
                    <a:pt x="207010" y="0"/>
                  </a:lnTo>
                  <a:lnTo>
                    <a:pt x="159553" y="5468"/>
                  </a:lnTo>
                  <a:lnTo>
                    <a:pt x="115984" y="21045"/>
                  </a:lnTo>
                  <a:lnTo>
                    <a:pt x="77547" y="45486"/>
                  </a:lnTo>
                  <a:lnTo>
                    <a:pt x="45486" y="77547"/>
                  </a:lnTo>
                  <a:lnTo>
                    <a:pt x="21045" y="115984"/>
                  </a:lnTo>
                  <a:lnTo>
                    <a:pt x="5468" y="159553"/>
                  </a:lnTo>
                  <a:lnTo>
                    <a:pt x="0" y="207009"/>
                  </a:lnTo>
                  <a:lnTo>
                    <a:pt x="0" y="1035050"/>
                  </a:lnTo>
                  <a:lnTo>
                    <a:pt x="5468" y="1082506"/>
                  </a:lnTo>
                  <a:lnTo>
                    <a:pt x="21045" y="1126075"/>
                  </a:lnTo>
                  <a:lnTo>
                    <a:pt x="45486" y="1164512"/>
                  </a:lnTo>
                  <a:lnTo>
                    <a:pt x="77547" y="1196573"/>
                  </a:lnTo>
                  <a:lnTo>
                    <a:pt x="115984" y="1221014"/>
                  </a:lnTo>
                  <a:lnTo>
                    <a:pt x="159553" y="1236591"/>
                  </a:lnTo>
                  <a:lnTo>
                    <a:pt x="207010" y="1242059"/>
                  </a:lnTo>
                  <a:lnTo>
                    <a:pt x="1035050" y="1242059"/>
                  </a:lnTo>
                  <a:lnTo>
                    <a:pt x="1082506" y="1236591"/>
                  </a:lnTo>
                  <a:lnTo>
                    <a:pt x="1126075" y="1221014"/>
                  </a:lnTo>
                  <a:lnTo>
                    <a:pt x="1164512" y="1196573"/>
                  </a:lnTo>
                  <a:lnTo>
                    <a:pt x="1196573" y="1164512"/>
                  </a:lnTo>
                  <a:lnTo>
                    <a:pt x="1221014" y="1126075"/>
                  </a:lnTo>
                  <a:lnTo>
                    <a:pt x="1236591" y="1082506"/>
                  </a:lnTo>
                  <a:lnTo>
                    <a:pt x="1242060" y="1035050"/>
                  </a:lnTo>
                  <a:lnTo>
                    <a:pt x="1242060" y="207009"/>
                  </a:lnTo>
                  <a:lnTo>
                    <a:pt x="1236591" y="159553"/>
                  </a:lnTo>
                  <a:lnTo>
                    <a:pt x="1221014" y="115984"/>
                  </a:lnTo>
                  <a:lnTo>
                    <a:pt x="1196573" y="77547"/>
                  </a:lnTo>
                  <a:lnTo>
                    <a:pt x="1164512" y="45486"/>
                  </a:lnTo>
                  <a:lnTo>
                    <a:pt x="1126075" y="21045"/>
                  </a:lnTo>
                  <a:lnTo>
                    <a:pt x="1082506" y="5468"/>
                  </a:lnTo>
                  <a:lnTo>
                    <a:pt x="103505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3840479" y="1984248"/>
              <a:ext cx="1242060" cy="1242060"/>
            </a:xfrm>
            <a:custGeom>
              <a:avLst/>
              <a:gdLst/>
              <a:ahLst/>
              <a:cxnLst/>
              <a:rect l="l" t="t" r="r" b="b"/>
              <a:pathLst>
                <a:path w="1242060" h="1242060">
                  <a:moveTo>
                    <a:pt x="0" y="207009"/>
                  </a:moveTo>
                  <a:lnTo>
                    <a:pt x="5468" y="159553"/>
                  </a:lnTo>
                  <a:lnTo>
                    <a:pt x="21045" y="115984"/>
                  </a:lnTo>
                  <a:lnTo>
                    <a:pt x="45486" y="77547"/>
                  </a:lnTo>
                  <a:lnTo>
                    <a:pt x="77547" y="45486"/>
                  </a:lnTo>
                  <a:lnTo>
                    <a:pt x="115984" y="21045"/>
                  </a:lnTo>
                  <a:lnTo>
                    <a:pt x="159553" y="5468"/>
                  </a:lnTo>
                  <a:lnTo>
                    <a:pt x="207010" y="0"/>
                  </a:lnTo>
                  <a:lnTo>
                    <a:pt x="1035050" y="0"/>
                  </a:lnTo>
                  <a:lnTo>
                    <a:pt x="1082506" y="5468"/>
                  </a:lnTo>
                  <a:lnTo>
                    <a:pt x="1126075" y="21045"/>
                  </a:lnTo>
                  <a:lnTo>
                    <a:pt x="1164512" y="45486"/>
                  </a:lnTo>
                  <a:lnTo>
                    <a:pt x="1196573" y="77547"/>
                  </a:lnTo>
                  <a:lnTo>
                    <a:pt x="1221014" y="115984"/>
                  </a:lnTo>
                  <a:lnTo>
                    <a:pt x="1236591" y="159553"/>
                  </a:lnTo>
                  <a:lnTo>
                    <a:pt x="1242060" y="207009"/>
                  </a:lnTo>
                  <a:lnTo>
                    <a:pt x="1242060" y="1035050"/>
                  </a:lnTo>
                  <a:lnTo>
                    <a:pt x="1236591" y="1082506"/>
                  </a:lnTo>
                  <a:lnTo>
                    <a:pt x="1221014" y="1126075"/>
                  </a:lnTo>
                  <a:lnTo>
                    <a:pt x="1196573" y="1164512"/>
                  </a:lnTo>
                  <a:lnTo>
                    <a:pt x="1164512" y="1196573"/>
                  </a:lnTo>
                  <a:lnTo>
                    <a:pt x="1126075" y="1221014"/>
                  </a:lnTo>
                  <a:lnTo>
                    <a:pt x="1082506" y="1236591"/>
                  </a:lnTo>
                  <a:lnTo>
                    <a:pt x="1035050" y="1242059"/>
                  </a:lnTo>
                  <a:lnTo>
                    <a:pt x="207010" y="1242059"/>
                  </a:lnTo>
                  <a:lnTo>
                    <a:pt x="159553" y="1236591"/>
                  </a:lnTo>
                  <a:lnTo>
                    <a:pt x="115984" y="1221014"/>
                  </a:lnTo>
                  <a:lnTo>
                    <a:pt x="77547" y="1196573"/>
                  </a:lnTo>
                  <a:lnTo>
                    <a:pt x="45486" y="1164512"/>
                  </a:lnTo>
                  <a:lnTo>
                    <a:pt x="21045" y="1126075"/>
                  </a:lnTo>
                  <a:lnTo>
                    <a:pt x="5468" y="1082506"/>
                  </a:lnTo>
                  <a:lnTo>
                    <a:pt x="0" y="1035050"/>
                  </a:lnTo>
                  <a:lnTo>
                    <a:pt x="0" y="20700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 descr=""/>
          <p:cNvSpPr txBox="1"/>
          <p:nvPr/>
        </p:nvSpPr>
        <p:spPr>
          <a:xfrm>
            <a:off x="3946905" y="2308605"/>
            <a:ext cx="1031240" cy="570865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2700" marR="5080">
              <a:lnSpc>
                <a:spcPct val="86100"/>
              </a:lnSpc>
              <a:spcBef>
                <a:spcPts val="260"/>
              </a:spcBef>
            </a:pPr>
            <a:r>
              <a:rPr dirty="0" sz="1000" spc="-10" b="1">
                <a:solidFill>
                  <a:srgbClr val="FFFFFF"/>
                </a:solidFill>
                <a:latin typeface="Arial"/>
                <a:cs typeface="Arial"/>
              </a:rPr>
              <a:t>Корпоративные программы укрепления здоровья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3270250" y="399034"/>
            <a:ext cx="2248535" cy="1591945"/>
            <a:chOff x="3270250" y="399034"/>
            <a:chExt cx="2248535" cy="1591945"/>
          </a:xfrm>
        </p:grpSpPr>
        <p:sp>
          <p:nvSpPr>
            <p:cNvPr id="7" name="object 7" descr=""/>
            <p:cNvSpPr/>
            <p:nvPr/>
          </p:nvSpPr>
          <p:spPr>
            <a:xfrm>
              <a:off x="4416678" y="1499489"/>
              <a:ext cx="19685" cy="485140"/>
            </a:xfrm>
            <a:custGeom>
              <a:avLst/>
              <a:gdLst/>
              <a:ahLst/>
              <a:cxnLst/>
              <a:rect l="l" t="t" r="r" b="b"/>
              <a:pathLst>
                <a:path w="19685" h="485139">
                  <a:moveTo>
                    <a:pt x="19685" y="484886"/>
                  </a:moveTo>
                  <a:lnTo>
                    <a:pt x="0" y="0"/>
                  </a:lnTo>
                </a:path>
              </a:pathLst>
            </a:custGeom>
            <a:ln w="12699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3276600" y="405384"/>
              <a:ext cx="2235835" cy="1094740"/>
            </a:xfrm>
            <a:custGeom>
              <a:avLst/>
              <a:gdLst/>
              <a:ahLst/>
              <a:cxnLst/>
              <a:rect l="l" t="t" r="r" b="b"/>
              <a:pathLst>
                <a:path w="2235835" h="1094740">
                  <a:moveTo>
                    <a:pt x="2053336" y="0"/>
                  </a:moveTo>
                  <a:lnTo>
                    <a:pt x="182372" y="0"/>
                  </a:lnTo>
                  <a:lnTo>
                    <a:pt x="133893" y="6515"/>
                  </a:lnTo>
                  <a:lnTo>
                    <a:pt x="90329" y="24901"/>
                  </a:lnTo>
                  <a:lnTo>
                    <a:pt x="53419" y="53419"/>
                  </a:lnTo>
                  <a:lnTo>
                    <a:pt x="24901" y="90329"/>
                  </a:lnTo>
                  <a:lnTo>
                    <a:pt x="6515" y="133893"/>
                  </a:lnTo>
                  <a:lnTo>
                    <a:pt x="0" y="182371"/>
                  </a:lnTo>
                  <a:lnTo>
                    <a:pt x="0" y="911860"/>
                  </a:lnTo>
                  <a:lnTo>
                    <a:pt x="6515" y="960338"/>
                  </a:lnTo>
                  <a:lnTo>
                    <a:pt x="24901" y="1003902"/>
                  </a:lnTo>
                  <a:lnTo>
                    <a:pt x="53419" y="1040812"/>
                  </a:lnTo>
                  <a:lnTo>
                    <a:pt x="90329" y="1069330"/>
                  </a:lnTo>
                  <a:lnTo>
                    <a:pt x="133893" y="1087716"/>
                  </a:lnTo>
                  <a:lnTo>
                    <a:pt x="182372" y="1094231"/>
                  </a:lnTo>
                  <a:lnTo>
                    <a:pt x="2053336" y="1094231"/>
                  </a:lnTo>
                  <a:lnTo>
                    <a:pt x="2101814" y="1087716"/>
                  </a:lnTo>
                  <a:lnTo>
                    <a:pt x="2145378" y="1069330"/>
                  </a:lnTo>
                  <a:lnTo>
                    <a:pt x="2182288" y="1040812"/>
                  </a:lnTo>
                  <a:lnTo>
                    <a:pt x="2210806" y="1003902"/>
                  </a:lnTo>
                  <a:lnTo>
                    <a:pt x="2229192" y="960338"/>
                  </a:lnTo>
                  <a:lnTo>
                    <a:pt x="2235708" y="911860"/>
                  </a:lnTo>
                  <a:lnTo>
                    <a:pt x="2235708" y="182371"/>
                  </a:lnTo>
                  <a:lnTo>
                    <a:pt x="2229192" y="133893"/>
                  </a:lnTo>
                  <a:lnTo>
                    <a:pt x="2210806" y="90329"/>
                  </a:lnTo>
                  <a:lnTo>
                    <a:pt x="2182288" y="53419"/>
                  </a:lnTo>
                  <a:lnTo>
                    <a:pt x="2145378" y="24901"/>
                  </a:lnTo>
                  <a:lnTo>
                    <a:pt x="2101814" y="6515"/>
                  </a:lnTo>
                  <a:lnTo>
                    <a:pt x="205333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3276600" y="405384"/>
              <a:ext cx="2235835" cy="1094740"/>
            </a:xfrm>
            <a:custGeom>
              <a:avLst/>
              <a:gdLst/>
              <a:ahLst/>
              <a:cxnLst/>
              <a:rect l="l" t="t" r="r" b="b"/>
              <a:pathLst>
                <a:path w="2235835" h="1094740">
                  <a:moveTo>
                    <a:pt x="0" y="182371"/>
                  </a:moveTo>
                  <a:lnTo>
                    <a:pt x="6515" y="133893"/>
                  </a:lnTo>
                  <a:lnTo>
                    <a:pt x="24901" y="90329"/>
                  </a:lnTo>
                  <a:lnTo>
                    <a:pt x="53419" y="53419"/>
                  </a:lnTo>
                  <a:lnTo>
                    <a:pt x="90329" y="24901"/>
                  </a:lnTo>
                  <a:lnTo>
                    <a:pt x="133893" y="6515"/>
                  </a:lnTo>
                  <a:lnTo>
                    <a:pt x="182372" y="0"/>
                  </a:lnTo>
                  <a:lnTo>
                    <a:pt x="2053336" y="0"/>
                  </a:lnTo>
                  <a:lnTo>
                    <a:pt x="2101814" y="6515"/>
                  </a:lnTo>
                  <a:lnTo>
                    <a:pt x="2145378" y="24901"/>
                  </a:lnTo>
                  <a:lnTo>
                    <a:pt x="2182288" y="53419"/>
                  </a:lnTo>
                  <a:lnTo>
                    <a:pt x="2210806" y="90329"/>
                  </a:lnTo>
                  <a:lnTo>
                    <a:pt x="2229192" y="133893"/>
                  </a:lnTo>
                  <a:lnTo>
                    <a:pt x="2235708" y="182371"/>
                  </a:lnTo>
                  <a:lnTo>
                    <a:pt x="2235708" y="911860"/>
                  </a:lnTo>
                  <a:lnTo>
                    <a:pt x="2229192" y="960338"/>
                  </a:lnTo>
                  <a:lnTo>
                    <a:pt x="2210806" y="1003902"/>
                  </a:lnTo>
                  <a:lnTo>
                    <a:pt x="2182288" y="1040812"/>
                  </a:lnTo>
                  <a:lnTo>
                    <a:pt x="2145378" y="1069330"/>
                  </a:lnTo>
                  <a:lnTo>
                    <a:pt x="2101814" y="1087716"/>
                  </a:lnTo>
                  <a:lnTo>
                    <a:pt x="2053336" y="1094231"/>
                  </a:lnTo>
                  <a:lnTo>
                    <a:pt x="182372" y="1094231"/>
                  </a:lnTo>
                  <a:lnTo>
                    <a:pt x="133893" y="1087716"/>
                  </a:lnTo>
                  <a:lnTo>
                    <a:pt x="90329" y="1069330"/>
                  </a:lnTo>
                  <a:lnTo>
                    <a:pt x="53419" y="1040812"/>
                  </a:lnTo>
                  <a:lnTo>
                    <a:pt x="24901" y="1003902"/>
                  </a:lnTo>
                  <a:lnTo>
                    <a:pt x="6515" y="960338"/>
                  </a:lnTo>
                  <a:lnTo>
                    <a:pt x="0" y="911860"/>
                  </a:lnTo>
                  <a:lnTo>
                    <a:pt x="0" y="18237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499230" y="724026"/>
            <a:ext cx="1790700" cy="424180"/>
          </a:xfrm>
          <a:prstGeom prst="rect"/>
        </p:spPr>
        <p:txBody>
          <a:bodyPr wrap="square" lIns="0" tIns="43180" rIns="0" bIns="0" rtlCol="0" vert="horz">
            <a:spAutoFit/>
          </a:bodyPr>
          <a:lstStyle/>
          <a:p>
            <a:pPr marL="271780" marR="5080" indent="-259079">
              <a:lnSpc>
                <a:spcPts val="1450"/>
              </a:lnSpc>
              <a:spcBef>
                <a:spcPts val="340"/>
              </a:spcBef>
            </a:pPr>
            <a:r>
              <a:rPr dirty="0" sz="1400" spc="-10" b="0">
                <a:solidFill>
                  <a:srgbClr val="FFFFFF"/>
                </a:solidFill>
                <a:latin typeface="Microsoft Sans Serif"/>
                <a:cs typeface="Microsoft Sans Serif"/>
              </a:rPr>
              <a:t>Здоровое</a:t>
            </a:r>
            <a:r>
              <a:rPr dirty="0" sz="1400" spc="-45" b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b="0">
                <a:solidFill>
                  <a:srgbClr val="FFFFFF"/>
                </a:solidFill>
                <a:latin typeface="Microsoft Sans Serif"/>
                <a:cs typeface="Microsoft Sans Serif"/>
              </a:rPr>
              <a:t>питание</a:t>
            </a:r>
            <a:r>
              <a:rPr dirty="0" sz="1400" spc="-35" b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25" b="0">
                <a:solidFill>
                  <a:srgbClr val="FFFFFF"/>
                </a:solidFill>
                <a:latin typeface="Microsoft Sans Serif"/>
                <a:cs typeface="Microsoft Sans Serif"/>
              </a:rPr>
              <a:t>на </a:t>
            </a:r>
            <a:r>
              <a:rPr dirty="0" sz="1400" spc="-10" b="0">
                <a:solidFill>
                  <a:srgbClr val="FFFFFF"/>
                </a:solidFill>
                <a:latin typeface="Microsoft Sans Serif"/>
                <a:cs typeface="Microsoft Sans Serif"/>
              </a:rPr>
              <a:t>рабочем</a:t>
            </a:r>
            <a:r>
              <a:rPr dirty="0" sz="1400" spc="-35" b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20" b="0">
                <a:solidFill>
                  <a:srgbClr val="FFFFFF"/>
                </a:solidFill>
                <a:latin typeface="Microsoft Sans Serif"/>
                <a:cs typeface="Microsoft Sans Serif"/>
              </a:rPr>
              <a:t>месте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1" name="object 11" descr=""/>
          <p:cNvGrpSpPr/>
          <p:nvPr/>
        </p:nvGrpSpPr>
        <p:grpSpPr>
          <a:xfrm>
            <a:off x="5075809" y="1046733"/>
            <a:ext cx="3446779" cy="1353185"/>
            <a:chOff x="5075809" y="1046733"/>
            <a:chExt cx="3446779" cy="1353185"/>
          </a:xfrm>
        </p:grpSpPr>
        <p:sp>
          <p:nvSpPr>
            <p:cNvPr id="12" name="object 12" descr=""/>
            <p:cNvSpPr/>
            <p:nvPr/>
          </p:nvSpPr>
          <p:spPr>
            <a:xfrm>
              <a:off x="5082159" y="2189225"/>
              <a:ext cx="600075" cy="204470"/>
            </a:xfrm>
            <a:custGeom>
              <a:avLst/>
              <a:gdLst/>
              <a:ahLst/>
              <a:cxnLst/>
              <a:rect l="l" t="t" r="r" b="b"/>
              <a:pathLst>
                <a:path w="600075" h="204469">
                  <a:moveTo>
                    <a:pt x="0" y="204343"/>
                  </a:moveTo>
                  <a:lnTo>
                    <a:pt x="599693" y="0"/>
                  </a:lnTo>
                </a:path>
              </a:pathLst>
            </a:custGeom>
            <a:ln w="12700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681472" y="1053083"/>
              <a:ext cx="2834640" cy="1308100"/>
            </a:xfrm>
            <a:custGeom>
              <a:avLst/>
              <a:gdLst/>
              <a:ahLst/>
              <a:cxnLst/>
              <a:rect l="l" t="t" r="r" b="b"/>
              <a:pathLst>
                <a:path w="2834640" h="1308100">
                  <a:moveTo>
                    <a:pt x="2616707" y="0"/>
                  </a:moveTo>
                  <a:lnTo>
                    <a:pt x="217931" y="0"/>
                  </a:lnTo>
                  <a:lnTo>
                    <a:pt x="167951" y="5753"/>
                  </a:lnTo>
                  <a:lnTo>
                    <a:pt x="122075" y="22144"/>
                  </a:lnTo>
                  <a:lnTo>
                    <a:pt x="81611" y="47866"/>
                  </a:lnTo>
                  <a:lnTo>
                    <a:pt x="47866" y="81611"/>
                  </a:lnTo>
                  <a:lnTo>
                    <a:pt x="22144" y="122075"/>
                  </a:lnTo>
                  <a:lnTo>
                    <a:pt x="5753" y="167951"/>
                  </a:lnTo>
                  <a:lnTo>
                    <a:pt x="0" y="217931"/>
                  </a:lnTo>
                  <a:lnTo>
                    <a:pt x="0" y="1089659"/>
                  </a:lnTo>
                  <a:lnTo>
                    <a:pt x="5753" y="1139640"/>
                  </a:lnTo>
                  <a:lnTo>
                    <a:pt x="22144" y="1185516"/>
                  </a:lnTo>
                  <a:lnTo>
                    <a:pt x="47866" y="1225980"/>
                  </a:lnTo>
                  <a:lnTo>
                    <a:pt x="81611" y="1259725"/>
                  </a:lnTo>
                  <a:lnTo>
                    <a:pt x="122075" y="1285447"/>
                  </a:lnTo>
                  <a:lnTo>
                    <a:pt x="167951" y="1301838"/>
                  </a:lnTo>
                  <a:lnTo>
                    <a:pt x="217931" y="1307591"/>
                  </a:lnTo>
                  <a:lnTo>
                    <a:pt x="2616707" y="1307591"/>
                  </a:lnTo>
                  <a:lnTo>
                    <a:pt x="2666688" y="1301838"/>
                  </a:lnTo>
                  <a:lnTo>
                    <a:pt x="2712564" y="1285447"/>
                  </a:lnTo>
                  <a:lnTo>
                    <a:pt x="2753028" y="1259725"/>
                  </a:lnTo>
                  <a:lnTo>
                    <a:pt x="2786773" y="1225980"/>
                  </a:lnTo>
                  <a:lnTo>
                    <a:pt x="2812495" y="1185516"/>
                  </a:lnTo>
                  <a:lnTo>
                    <a:pt x="2828886" y="1139640"/>
                  </a:lnTo>
                  <a:lnTo>
                    <a:pt x="2834639" y="1089659"/>
                  </a:lnTo>
                  <a:lnTo>
                    <a:pt x="2834639" y="217931"/>
                  </a:lnTo>
                  <a:lnTo>
                    <a:pt x="2828886" y="167951"/>
                  </a:lnTo>
                  <a:lnTo>
                    <a:pt x="2812495" y="122075"/>
                  </a:lnTo>
                  <a:lnTo>
                    <a:pt x="2786773" y="81611"/>
                  </a:lnTo>
                  <a:lnTo>
                    <a:pt x="2753028" y="47866"/>
                  </a:lnTo>
                  <a:lnTo>
                    <a:pt x="2712564" y="22144"/>
                  </a:lnTo>
                  <a:lnTo>
                    <a:pt x="2666688" y="5753"/>
                  </a:lnTo>
                  <a:lnTo>
                    <a:pt x="261670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5681472" y="1053083"/>
              <a:ext cx="2834640" cy="1308100"/>
            </a:xfrm>
            <a:custGeom>
              <a:avLst/>
              <a:gdLst/>
              <a:ahLst/>
              <a:cxnLst/>
              <a:rect l="l" t="t" r="r" b="b"/>
              <a:pathLst>
                <a:path w="2834640" h="1308100">
                  <a:moveTo>
                    <a:pt x="0" y="217931"/>
                  </a:moveTo>
                  <a:lnTo>
                    <a:pt x="5753" y="167951"/>
                  </a:lnTo>
                  <a:lnTo>
                    <a:pt x="22144" y="122075"/>
                  </a:lnTo>
                  <a:lnTo>
                    <a:pt x="47866" y="81611"/>
                  </a:lnTo>
                  <a:lnTo>
                    <a:pt x="81611" y="47866"/>
                  </a:lnTo>
                  <a:lnTo>
                    <a:pt x="122075" y="22144"/>
                  </a:lnTo>
                  <a:lnTo>
                    <a:pt x="167951" y="5753"/>
                  </a:lnTo>
                  <a:lnTo>
                    <a:pt x="217931" y="0"/>
                  </a:lnTo>
                  <a:lnTo>
                    <a:pt x="2616707" y="0"/>
                  </a:lnTo>
                  <a:lnTo>
                    <a:pt x="2666688" y="5753"/>
                  </a:lnTo>
                  <a:lnTo>
                    <a:pt x="2712564" y="22144"/>
                  </a:lnTo>
                  <a:lnTo>
                    <a:pt x="2753028" y="47866"/>
                  </a:lnTo>
                  <a:lnTo>
                    <a:pt x="2786773" y="81611"/>
                  </a:lnTo>
                  <a:lnTo>
                    <a:pt x="2812495" y="122075"/>
                  </a:lnTo>
                  <a:lnTo>
                    <a:pt x="2828886" y="167951"/>
                  </a:lnTo>
                  <a:lnTo>
                    <a:pt x="2834639" y="217931"/>
                  </a:lnTo>
                  <a:lnTo>
                    <a:pt x="2834639" y="1089659"/>
                  </a:lnTo>
                  <a:lnTo>
                    <a:pt x="2828886" y="1139640"/>
                  </a:lnTo>
                  <a:lnTo>
                    <a:pt x="2812495" y="1185516"/>
                  </a:lnTo>
                  <a:lnTo>
                    <a:pt x="2786773" y="1225980"/>
                  </a:lnTo>
                  <a:lnTo>
                    <a:pt x="2753028" y="1259725"/>
                  </a:lnTo>
                  <a:lnTo>
                    <a:pt x="2712564" y="1285447"/>
                  </a:lnTo>
                  <a:lnTo>
                    <a:pt x="2666688" y="1301838"/>
                  </a:lnTo>
                  <a:lnTo>
                    <a:pt x="2616707" y="1307591"/>
                  </a:lnTo>
                  <a:lnTo>
                    <a:pt x="217931" y="1307591"/>
                  </a:lnTo>
                  <a:lnTo>
                    <a:pt x="167951" y="1301838"/>
                  </a:lnTo>
                  <a:lnTo>
                    <a:pt x="122075" y="1285447"/>
                  </a:lnTo>
                  <a:lnTo>
                    <a:pt x="81611" y="1259725"/>
                  </a:lnTo>
                  <a:lnTo>
                    <a:pt x="47866" y="1225980"/>
                  </a:lnTo>
                  <a:lnTo>
                    <a:pt x="22144" y="1185516"/>
                  </a:lnTo>
                  <a:lnTo>
                    <a:pt x="5753" y="1139640"/>
                  </a:lnTo>
                  <a:lnTo>
                    <a:pt x="0" y="1089659"/>
                  </a:lnTo>
                  <a:lnTo>
                    <a:pt x="0" y="21793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 descr=""/>
          <p:cNvSpPr txBox="1"/>
          <p:nvPr/>
        </p:nvSpPr>
        <p:spPr>
          <a:xfrm>
            <a:off x="5801614" y="1478407"/>
            <a:ext cx="2597150" cy="42418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 indent="307340">
              <a:lnSpc>
                <a:spcPts val="1450"/>
              </a:lnSpc>
              <a:spcBef>
                <a:spcPts val="340"/>
              </a:spcBef>
            </a:pP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Управление</a:t>
            </a:r>
            <a:r>
              <a:rPr dirty="0" sz="14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>
                <a:solidFill>
                  <a:srgbClr val="FFFFFF"/>
                </a:solidFill>
                <a:latin typeface="Microsoft Sans Serif"/>
                <a:cs typeface="Microsoft Sans Serif"/>
              </a:rPr>
              <a:t>стрессом</a:t>
            </a:r>
            <a:r>
              <a:rPr dirty="0" sz="1400" spc="-6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5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психологическое</a:t>
            </a:r>
            <a:r>
              <a:rPr dirty="0" sz="1400" spc="-7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благополучие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6" name="object 16" descr=""/>
          <p:cNvGrpSpPr/>
          <p:nvPr/>
        </p:nvGrpSpPr>
        <p:grpSpPr>
          <a:xfrm>
            <a:off x="5075809" y="2703322"/>
            <a:ext cx="2917825" cy="1313180"/>
            <a:chOff x="5075809" y="2703322"/>
            <a:chExt cx="2917825" cy="1313180"/>
          </a:xfrm>
        </p:grpSpPr>
        <p:sp>
          <p:nvSpPr>
            <p:cNvPr id="17" name="object 17" descr=""/>
            <p:cNvSpPr/>
            <p:nvPr/>
          </p:nvSpPr>
          <p:spPr>
            <a:xfrm>
              <a:off x="5082159" y="2800477"/>
              <a:ext cx="643255" cy="202565"/>
            </a:xfrm>
            <a:custGeom>
              <a:avLst/>
              <a:gdLst/>
              <a:ahLst/>
              <a:cxnLst/>
              <a:rect l="l" t="t" r="r" b="b"/>
              <a:pathLst>
                <a:path w="643254" h="202564">
                  <a:moveTo>
                    <a:pt x="0" y="0"/>
                  </a:moveTo>
                  <a:lnTo>
                    <a:pt x="643127" y="202565"/>
                  </a:lnTo>
                </a:path>
              </a:pathLst>
            </a:custGeom>
            <a:ln w="12700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5725668" y="2709672"/>
              <a:ext cx="2261870" cy="1300480"/>
            </a:xfrm>
            <a:custGeom>
              <a:avLst/>
              <a:gdLst/>
              <a:ahLst/>
              <a:cxnLst/>
              <a:rect l="l" t="t" r="r" b="b"/>
              <a:pathLst>
                <a:path w="2261870" h="1300479">
                  <a:moveTo>
                    <a:pt x="2044954" y="0"/>
                  </a:moveTo>
                  <a:lnTo>
                    <a:pt x="216662" y="0"/>
                  </a:lnTo>
                  <a:lnTo>
                    <a:pt x="166991" y="5723"/>
                  </a:lnTo>
                  <a:lnTo>
                    <a:pt x="121390" y="22026"/>
                  </a:lnTo>
                  <a:lnTo>
                    <a:pt x="81161" y="47606"/>
                  </a:lnTo>
                  <a:lnTo>
                    <a:pt x="47606" y="81161"/>
                  </a:lnTo>
                  <a:lnTo>
                    <a:pt x="22026" y="121390"/>
                  </a:lnTo>
                  <a:lnTo>
                    <a:pt x="5723" y="166991"/>
                  </a:lnTo>
                  <a:lnTo>
                    <a:pt x="0" y="216661"/>
                  </a:lnTo>
                  <a:lnTo>
                    <a:pt x="0" y="1083309"/>
                  </a:lnTo>
                  <a:lnTo>
                    <a:pt x="5723" y="1132988"/>
                  </a:lnTo>
                  <a:lnTo>
                    <a:pt x="22026" y="1178592"/>
                  </a:lnTo>
                  <a:lnTo>
                    <a:pt x="47606" y="1218821"/>
                  </a:lnTo>
                  <a:lnTo>
                    <a:pt x="81161" y="1252373"/>
                  </a:lnTo>
                  <a:lnTo>
                    <a:pt x="121390" y="1277950"/>
                  </a:lnTo>
                  <a:lnTo>
                    <a:pt x="166991" y="1294249"/>
                  </a:lnTo>
                  <a:lnTo>
                    <a:pt x="216662" y="1299971"/>
                  </a:lnTo>
                  <a:lnTo>
                    <a:pt x="2044954" y="1299971"/>
                  </a:lnTo>
                  <a:lnTo>
                    <a:pt x="2094624" y="1294249"/>
                  </a:lnTo>
                  <a:lnTo>
                    <a:pt x="2140225" y="1277950"/>
                  </a:lnTo>
                  <a:lnTo>
                    <a:pt x="2180454" y="1252373"/>
                  </a:lnTo>
                  <a:lnTo>
                    <a:pt x="2214009" y="1218821"/>
                  </a:lnTo>
                  <a:lnTo>
                    <a:pt x="2239589" y="1178592"/>
                  </a:lnTo>
                  <a:lnTo>
                    <a:pt x="2255892" y="1132988"/>
                  </a:lnTo>
                  <a:lnTo>
                    <a:pt x="2261616" y="1083309"/>
                  </a:lnTo>
                  <a:lnTo>
                    <a:pt x="2261616" y="216661"/>
                  </a:lnTo>
                  <a:lnTo>
                    <a:pt x="2255892" y="166991"/>
                  </a:lnTo>
                  <a:lnTo>
                    <a:pt x="2239589" y="121390"/>
                  </a:lnTo>
                  <a:lnTo>
                    <a:pt x="2214009" y="81161"/>
                  </a:lnTo>
                  <a:lnTo>
                    <a:pt x="2180454" y="47606"/>
                  </a:lnTo>
                  <a:lnTo>
                    <a:pt x="2140225" y="22026"/>
                  </a:lnTo>
                  <a:lnTo>
                    <a:pt x="2094624" y="5723"/>
                  </a:lnTo>
                  <a:lnTo>
                    <a:pt x="2044954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 descr=""/>
            <p:cNvSpPr/>
            <p:nvPr/>
          </p:nvSpPr>
          <p:spPr>
            <a:xfrm>
              <a:off x="5725668" y="2709672"/>
              <a:ext cx="2261870" cy="1300480"/>
            </a:xfrm>
            <a:custGeom>
              <a:avLst/>
              <a:gdLst/>
              <a:ahLst/>
              <a:cxnLst/>
              <a:rect l="l" t="t" r="r" b="b"/>
              <a:pathLst>
                <a:path w="2261870" h="1300479">
                  <a:moveTo>
                    <a:pt x="0" y="216661"/>
                  </a:moveTo>
                  <a:lnTo>
                    <a:pt x="5723" y="166991"/>
                  </a:lnTo>
                  <a:lnTo>
                    <a:pt x="22026" y="121390"/>
                  </a:lnTo>
                  <a:lnTo>
                    <a:pt x="47606" y="81161"/>
                  </a:lnTo>
                  <a:lnTo>
                    <a:pt x="81161" y="47606"/>
                  </a:lnTo>
                  <a:lnTo>
                    <a:pt x="121390" y="22026"/>
                  </a:lnTo>
                  <a:lnTo>
                    <a:pt x="166991" y="5723"/>
                  </a:lnTo>
                  <a:lnTo>
                    <a:pt x="216662" y="0"/>
                  </a:lnTo>
                  <a:lnTo>
                    <a:pt x="2044954" y="0"/>
                  </a:lnTo>
                  <a:lnTo>
                    <a:pt x="2094624" y="5723"/>
                  </a:lnTo>
                  <a:lnTo>
                    <a:pt x="2140225" y="22026"/>
                  </a:lnTo>
                  <a:lnTo>
                    <a:pt x="2180454" y="47606"/>
                  </a:lnTo>
                  <a:lnTo>
                    <a:pt x="2214009" y="81161"/>
                  </a:lnTo>
                  <a:lnTo>
                    <a:pt x="2239589" y="121390"/>
                  </a:lnTo>
                  <a:lnTo>
                    <a:pt x="2255892" y="166991"/>
                  </a:lnTo>
                  <a:lnTo>
                    <a:pt x="2261616" y="216661"/>
                  </a:lnTo>
                  <a:lnTo>
                    <a:pt x="2261616" y="1083309"/>
                  </a:lnTo>
                  <a:lnTo>
                    <a:pt x="2255892" y="1132988"/>
                  </a:lnTo>
                  <a:lnTo>
                    <a:pt x="2239589" y="1178592"/>
                  </a:lnTo>
                  <a:lnTo>
                    <a:pt x="2214009" y="1218821"/>
                  </a:lnTo>
                  <a:lnTo>
                    <a:pt x="2180454" y="1252373"/>
                  </a:lnTo>
                  <a:lnTo>
                    <a:pt x="2140225" y="1277950"/>
                  </a:lnTo>
                  <a:lnTo>
                    <a:pt x="2094624" y="1294249"/>
                  </a:lnTo>
                  <a:lnTo>
                    <a:pt x="2044954" y="1299971"/>
                  </a:lnTo>
                  <a:lnTo>
                    <a:pt x="216662" y="1299971"/>
                  </a:lnTo>
                  <a:lnTo>
                    <a:pt x="166991" y="1294249"/>
                  </a:lnTo>
                  <a:lnTo>
                    <a:pt x="121390" y="1277950"/>
                  </a:lnTo>
                  <a:lnTo>
                    <a:pt x="81161" y="1252373"/>
                  </a:lnTo>
                  <a:lnTo>
                    <a:pt x="47606" y="1218821"/>
                  </a:lnTo>
                  <a:lnTo>
                    <a:pt x="22026" y="1178592"/>
                  </a:lnTo>
                  <a:lnTo>
                    <a:pt x="5723" y="1132988"/>
                  </a:lnTo>
                  <a:lnTo>
                    <a:pt x="0" y="1083309"/>
                  </a:lnTo>
                  <a:lnTo>
                    <a:pt x="0" y="21666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 descr=""/>
          <p:cNvSpPr txBox="1"/>
          <p:nvPr/>
        </p:nvSpPr>
        <p:spPr>
          <a:xfrm>
            <a:off x="5833998" y="3131566"/>
            <a:ext cx="2048510" cy="42418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561340" marR="5080" indent="-549275">
              <a:lnSpc>
                <a:spcPts val="1450"/>
              </a:lnSpc>
              <a:spcBef>
                <a:spcPts val="340"/>
              </a:spcBef>
            </a:pPr>
            <a:r>
              <a:rPr dirty="0" sz="1400">
                <a:solidFill>
                  <a:srgbClr val="FFFFFF"/>
                </a:solidFill>
                <a:latin typeface="Microsoft Sans Serif"/>
                <a:cs typeface="Microsoft Sans Serif"/>
              </a:rPr>
              <a:t>Повышение</a:t>
            </a:r>
            <a:r>
              <a:rPr dirty="0" sz="1400" spc="-3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Microsoft Sans Serif"/>
                <a:cs typeface="Microsoft Sans Serif"/>
              </a:rPr>
              <a:t>физической </a:t>
            </a: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активности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3477514" y="3219957"/>
            <a:ext cx="1968500" cy="1753235"/>
            <a:chOff x="3477514" y="3219957"/>
            <a:chExt cx="1968500" cy="1753235"/>
          </a:xfrm>
        </p:grpSpPr>
        <p:sp>
          <p:nvSpPr>
            <p:cNvPr id="22" name="object 22" descr=""/>
            <p:cNvSpPr/>
            <p:nvPr/>
          </p:nvSpPr>
          <p:spPr>
            <a:xfrm>
              <a:off x="4460748" y="3226307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w="0" h="323214">
                  <a:moveTo>
                    <a:pt x="0" y="0"/>
                  </a:moveTo>
                  <a:lnTo>
                    <a:pt x="0" y="323088"/>
                  </a:lnTo>
                </a:path>
              </a:pathLst>
            </a:custGeom>
            <a:ln w="12192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 descr=""/>
            <p:cNvSpPr/>
            <p:nvPr/>
          </p:nvSpPr>
          <p:spPr>
            <a:xfrm>
              <a:off x="3483864" y="3549395"/>
              <a:ext cx="1955800" cy="1417320"/>
            </a:xfrm>
            <a:custGeom>
              <a:avLst/>
              <a:gdLst/>
              <a:ahLst/>
              <a:cxnLst/>
              <a:rect l="l" t="t" r="r" b="b"/>
              <a:pathLst>
                <a:path w="1955800" h="1417320">
                  <a:moveTo>
                    <a:pt x="1719072" y="0"/>
                  </a:moveTo>
                  <a:lnTo>
                    <a:pt x="236220" y="0"/>
                  </a:lnTo>
                  <a:lnTo>
                    <a:pt x="188622" y="4800"/>
                  </a:lnTo>
                  <a:lnTo>
                    <a:pt x="144285" y="18567"/>
                  </a:lnTo>
                  <a:lnTo>
                    <a:pt x="104161" y="40351"/>
                  </a:lnTo>
                  <a:lnTo>
                    <a:pt x="69199" y="69199"/>
                  </a:lnTo>
                  <a:lnTo>
                    <a:pt x="40351" y="104161"/>
                  </a:lnTo>
                  <a:lnTo>
                    <a:pt x="18567" y="144285"/>
                  </a:lnTo>
                  <a:lnTo>
                    <a:pt x="4800" y="188622"/>
                  </a:lnTo>
                  <a:lnTo>
                    <a:pt x="0" y="236219"/>
                  </a:lnTo>
                  <a:lnTo>
                    <a:pt x="0" y="1181099"/>
                  </a:lnTo>
                  <a:lnTo>
                    <a:pt x="4800" y="1228704"/>
                  </a:lnTo>
                  <a:lnTo>
                    <a:pt x="18567" y="1273044"/>
                  </a:lnTo>
                  <a:lnTo>
                    <a:pt x="40351" y="1313170"/>
                  </a:lnTo>
                  <a:lnTo>
                    <a:pt x="69199" y="1348130"/>
                  </a:lnTo>
                  <a:lnTo>
                    <a:pt x="104161" y="1376975"/>
                  </a:lnTo>
                  <a:lnTo>
                    <a:pt x="144285" y="1398755"/>
                  </a:lnTo>
                  <a:lnTo>
                    <a:pt x="188622" y="1412520"/>
                  </a:lnTo>
                  <a:lnTo>
                    <a:pt x="236220" y="1417319"/>
                  </a:lnTo>
                  <a:lnTo>
                    <a:pt x="1719072" y="1417319"/>
                  </a:lnTo>
                  <a:lnTo>
                    <a:pt x="1766669" y="1412520"/>
                  </a:lnTo>
                  <a:lnTo>
                    <a:pt x="1811006" y="1398755"/>
                  </a:lnTo>
                  <a:lnTo>
                    <a:pt x="1851130" y="1376975"/>
                  </a:lnTo>
                  <a:lnTo>
                    <a:pt x="1886092" y="1348130"/>
                  </a:lnTo>
                  <a:lnTo>
                    <a:pt x="1914940" y="1313170"/>
                  </a:lnTo>
                  <a:lnTo>
                    <a:pt x="1936724" y="1273044"/>
                  </a:lnTo>
                  <a:lnTo>
                    <a:pt x="1950491" y="1228704"/>
                  </a:lnTo>
                  <a:lnTo>
                    <a:pt x="1955291" y="1181099"/>
                  </a:lnTo>
                  <a:lnTo>
                    <a:pt x="1955291" y="236219"/>
                  </a:lnTo>
                  <a:lnTo>
                    <a:pt x="1950491" y="188622"/>
                  </a:lnTo>
                  <a:lnTo>
                    <a:pt x="1936724" y="144285"/>
                  </a:lnTo>
                  <a:lnTo>
                    <a:pt x="1914940" y="104161"/>
                  </a:lnTo>
                  <a:lnTo>
                    <a:pt x="1886092" y="69199"/>
                  </a:lnTo>
                  <a:lnTo>
                    <a:pt x="1851130" y="40351"/>
                  </a:lnTo>
                  <a:lnTo>
                    <a:pt x="1811006" y="18567"/>
                  </a:lnTo>
                  <a:lnTo>
                    <a:pt x="1766669" y="4800"/>
                  </a:lnTo>
                  <a:lnTo>
                    <a:pt x="1719072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 descr=""/>
            <p:cNvSpPr/>
            <p:nvPr/>
          </p:nvSpPr>
          <p:spPr>
            <a:xfrm>
              <a:off x="3483864" y="3549395"/>
              <a:ext cx="1955800" cy="1417320"/>
            </a:xfrm>
            <a:custGeom>
              <a:avLst/>
              <a:gdLst/>
              <a:ahLst/>
              <a:cxnLst/>
              <a:rect l="l" t="t" r="r" b="b"/>
              <a:pathLst>
                <a:path w="1955800" h="1417320">
                  <a:moveTo>
                    <a:pt x="0" y="236219"/>
                  </a:moveTo>
                  <a:lnTo>
                    <a:pt x="4800" y="188622"/>
                  </a:lnTo>
                  <a:lnTo>
                    <a:pt x="18567" y="144285"/>
                  </a:lnTo>
                  <a:lnTo>
                    <a:pt x="40351" y="104161"/>
                  </a:lnTo>
                  <a:lnTo>
                    <a:pt x="69199" y="69199"/>
                  </a:lnTo>
                  <a:lnTo>
                    <a:pt x="104161" y="40351"/>
                  </a:lnTo>
                  <a:lnTo>
                    <a:pt x="144285" y="18567"/>
                  </a:lnTo>
                  <a:lnTo>
                    <a:pt x="188622" y="4800"/>
                  </a:lnTo>
                  <a:lnTo>
                    <a:pt x="236220" y="0"/>
                  </a:lnTo>
                  <a:lnTo>
                    <a:pt x="1719072" y="0"/>
                  </a:lnTo>
                  <a:lnTo>
                    <a:pt x="1766669" y="4800"/>
                  </a:lnTo>
                  <a:lnTo>
                    <a:pt x="1811006" y="18567"/>
                  </a:lnTo>
                  <a:lnTo>
                    <a:pt x="1851130" y="40351"/>
                  </a:lnTo>
                  <a:lnTo>
                    <a:pt x="1886092" y="69199"/>
                  </a:lnTo>
                  <a:lnTo>
                    <a:pt x="1914940" y="104161"/>
                  </a:lnTo>
                  <a:lnTo>
                    <a:pt x="1936724" y="144285"/>
                  </a:lnTo>
                  <a:lnTo>
                    <a:pt x="1950491" y="188622"/>
                  </a:lnTo>
                  <a:lnTo>
                    <a:pt x="1955291" y="236219"/>
                  </a:lnTo>
                  <a:lnTo>
                    <a:pt x="1955291" y="1181099"/>
                  </a:lnTo>
                  <a:lnTo>
                    <a:pt x="1950491" y="1228704"/>
                  </a:lnTo>
                  <a:lnTo>
                    <a:pt x="1936724" y="1273044"/>
                  </a:lnTo>
                  <a:lnTo>
                    <a:pt x="1914940" y="1313170"/>
                  </a:lnTo>
                  <a:lnTo>
                    <a:pt x="1886092" y="1348130"/>
                  </a:lnTo>
                  <a:lnTo>
                    <a:pt x="1851130" y="1376975"/>
                  </a:lnTo>
                  <a:lnTo>
                    <a:pt x="1811006" y="1398755"/>
                  </a:lnTo>
                  <a:lnTo>
                    <a:pt x="1766669" y="1412520"/>
                  </a:lnTo>
                  <a:lnTo>
                    <a:pt x="1719072" y="1417319"/>
                  </a:lnTo>
                  <a:lnTo>
                    <a:pt x="236220" y="1417319"/>
                  </a:lnTo>
                  <a:lnTo>
                    <a:pt x="188622" y="1412520"/>
                  </a:lnTo>
                  <a:lnTo>
                    <a:pt x="144285" y="1398755"/>
                  </a:lnTo>
                  <a:lnTo>
                    <a:pt x="104161" y="1376975"/>
                  </a:lnTo>
                  <a:lnTo>
                    <a:pt x="69199" y="1348130"/>
                  </a:lnTo>
                  <a:lnTo>
                    <a:pt x="40351" y="1313170"/>
                  </a:lnTo>
                  <a:lnTo>
                    <a:pt x="18567" y="1273044"/>
                  </a:lnTo>
                  <a:lnTo>
                    <a:pt x="4800" y="1228704"/>
                  </a:lnTo>
                  <a:lnTo>
                    <a:pt x="0" y="1181099"/>
                  </a:lnTo>
                  <a:lnTo>
                    <a:pt x="0" y="236219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 descr=""/>
          <p:cNvSpPr txBox="1"/>
          <p:nvPr/>
        </p:nvSpPr>
        <p:spPr>
          <a:xfrm>
            <a:off x="3576065" y="4122216"/>
            <a:ext cx="177355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Профилактика</a:t>
            </a:r>
            <a:r>
              <a:rPr dirty="0" sz="1400" spc="-45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20">
                <a:solidFill>
                  <a:srgbClr val="FFFFFF"/>
                </a:solidFill>
                <a:latin typeface="Microsoft Sans Serif"/>
                <a:cs typeface="Microsoft Sans Serif"/>
              </a:rPr>
              <a:t>ХНИЗ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6" name="object 26" descr=""/>
          <p:cNvGrpSpPr/>
          <p:nvPr/>
        </p:nvGrpSpPr>
        <p:grpSpPr>
          <a:xfrm>
            <a:off x="658113" y="2810510"/>
            <a:ext cx="3189605" cy="1339850"/>
            <a:chOff x="658113" y="2810510"/>
            <a:chExt cx="3189605" cy="1339850"/>
          </a:xfrm>
        </p:grpSpPr>
        <p:sp>
          <p:nvSpPr>
            <p:cNvPr id="27" name="object 27" descr=""/>
            <p:cNvSpPr/>
            <p:nvPr/>
          </p:nvSpPr>
          <p:spPr>
            <a:xfrm>
              <a:off x="3028696" y="2816860"/>
              <a:ext cx="812165" cy="277495"/>
            </a:xfrm>
            <a:custGeom>
              <a:avLst/>
              <a:gdLst/>
              <a:ahLst/>
              <a:cxnLst/>
              <a:rect l="l" t="t" r="r" b="b"/>
              <a:pathLst>
                <a:path w="812164" h="277494">
                  <a:moveTo>
                    <a:pt x="812165" y="0"/>
                  </a:moveTo>
                  <a:lnTo>
                    <a:pt x="0" y="277367"/>
                  </a:lnTo>
                </a:path>
              </a:pathLst>
            </a:custGeom>
            <a:ln w="12700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 descr=""/>
            <p:cNvSpPr/>
            <p:nvPr/>
          </p:nvSpPr>
          <p:spPr>
            <a:xfrm>
              <a:off x="664463" y="2852928"/>
              <a:ext cx="2364105" cy="1290955"/>
            </a:xfrm>
            <a:custGeom>
              <a:avLst/>
              <a:gdLst/>
              <a:ahLst/>
              <a:cxnLst/>
              <a:rect l="l" t="t" r="r" b="b"/>
              <a:pathLst>
                <a:path w="2364105" h="1290954">
                  <a:moveTo>
                    <a:pt x="2148586" y="0"/>
                  </a:moveTo>
                  <a:lnTo>
                    <a:pt x="215138" y="0"/>
                  </a:lnTo>
                  <a:lnTo>
                    <a:pt x="165807" y="5679"/>
                  </a:lnTo>
                  <a:lnTo>
                    <a:pt x="120524" y="21857"/>
                  </a:lnTo>
                  <a:lnTo>
                    <a:pt x="80578" y="47246"/>
                  </a:lnTo>
                  <a:lnTo>
                    <a:pt x="47262" y="80557"/>
                  </a:lnTo>
                  <a:lnTo>
                    <a:pt x="21866" y="120501"/>
                  </a:lnTo>
                  <a:lnTo>
                    <a:pt x="5681" y="165791"/>
                  </a:lnTo>
                  <a:lnTo>
                    <a:pt x="0" y="215138"/>
                  </a:lnTo>
                  <a:lnTo>
                    <a:pt x="0" y="1075690"/>
                  </a:lnTo>
                  <a:lnTo>
                    <a:pt x="5681" y="1125020"/>
                  </a:lnTo>
                  <a:lnTo>
                    <a:pt x="21866" y="1170303"/>
                  </a:lnTo>
                  <a:lnTo>
                    <a:pt x="47262" y="1210249"/>
                  </a:lnTo>
                  <a:lnTo>
                    <a:pt x="80578" y="1243565"/>
                  </a:lnTo>
                  <a:lnTo>
                    <a:pt x="120524" y="1268961"/>
                  </a:lnTo>
                  <a:lnTo>
                    <a:pt x="165807" y="1285146"/>
                  </a:lnTo>
                  <a:lnTo>
                    <a:pt x="215138" y="1290828"/>
                  </a:lnTo>
                  <a:lnTo>
                    <a:pt x="2148586" y="1290828"/>
                  </a:lnTo>
                  <a:lnTo>
                    <a:pt x="2197932" y="1285146"/>
                  </a:lnTo>
                  <a:lnTo>
                    <a:pt x="2243222" y="1268961"/>
                  </a:lnTo>
                  <a:lnTo>
                    <a:pt x="2283166" y="1243565"/>
                  </a:lnTo>
                  <a:lnTo>
                    <a:pt x="2316477" y="1210249"/>
                  </a:lnTo>
                  <a:lnTo>
                    <a:pt x="2341866" y="1170303"/>
                  </a:lnTo>
                  <a:lnTo>
                    <a:pt x="2358044" y="1125020"/>
                  </a:lnTo>
                  <a:lnTo>
                    <a:pt x="2363724" y="1075690"/>
                  </a:lnTo>
                  <a:lnTo>
                    <a:pt x="2363724" y="215138"/>
                  </a:lnTo>
                  <a:lnTo>
                    <a:pt x="2358044" y="165791"/>
                  </a:lnTo>
                  <a:lnTo>
                    <a:pt x="2341866" y="120501"/>
                  </a:lnTo>
                  <a:lnTo>
                    <a:pt x="2316477" y="80557"/>
                  </a:lnTo>
                  <a:lnTo>
                    <a:pt x="2283166" y="47246"/>
                  </a:lnTo>
                  <a:lnTo>
                    <a:pt x="2243222" y="21857"/>
                  </a:lnTo>
                  <a:lnTo>
                    <a:pt x="2197932" y="5679"/>
                  </a:lnTo>
                  <a:lnTo>
                    <a:pt x="2148586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 descr=""/>
            <p:cNvSpPr/>
            <p:nvPr/>
          </p:nvSpPr>
          <p:spPr>
            <a:xfrm>
              <a:off x="664463" y="2852928"/>
              <a:ext cx="2364105" cy="1290955"/>
            </a:xfrm>
            <a:custGeom>
              <a:avLst/>
              <a:gdLst/>
              <a:ahLst/>
              <a:cxnLst/>
              <a:rect l="l" t="t" r="r" b="b"/>
              <a:pathLst>
                <a:path w="2364105" h="1290954">
                  <a:moveTo>
                    <a:pt x="0" y="215138"/>
                  </a:moveTo>
                  <a:lnTo>
                    <a:pt x="5681" y="165791"/>
                  </a:lnTo>
                  <a:lnTo>
                    <a:pt x="21866" y="120501"/>
                  </a:lnTo>
                  <a:lnTo>
                    <a:pt x="47262" y="80557"/>
                  </a:lnTo>
                  <a:lnTo>
                    <a:pt x="80578" y="47246"/>
                  </a:lnTo>
                  <a:lnTo>
                    <a:pt x="120524" y="21857"/>
                  </a:lnTo>
                  <a:lnTo>
                    <a:pt x="165807" y="5679"/>
                  </a:lnTo>
                  <a:lnTo>
                    <a:pt x="215138" y="0"/>
                  </a:lnTo>
                  <a:lnTo>
                    <a:pt x="2148586" y="0"/>
                  </a:lnTo>
                  <a:lnTo>
                    <a:pt x="2197932" y="5679"/>
                  </a:lnTo>
                  <a:lnTo>
                    <a:pt x="2243222" y="21857"/>
                  </a:lnTo>
                  <a:lnTo>
                    <a:pt x="2283166" y="47246"/>
                  </a:lnTo>
                  <a:lnTo>
                    <a:pt x="2316477" y="80557"/>
                  </a:lnTo>
                  <a:lnTo>
                    <a:pt x="2341866" y="120501"/>
                  </a:lnTo>
                  <a:lnTo>
                    <a:pt x="2358044" y="165791"/>
                  </a:lnTo>
                  <a:lnTo>
                    <a:pt x="2363724" y="215138"/>
                  </a:lnTo>
                  <a:lnTo>
                    <a:pt x="2363724" y="1075690"/>
                  </a:lnTo>
                  <a:lnTo>
                    <a:pt x="2358044" y="1125020"/>
                  </a:lnTo>
                  <a:lnTo>
                    <a:pt x="2341866" y="1170303"/>
                  </a:lnTo>
                  <a:lnTo>
                    <a:pt x="2316477" y="1210249"/>
                  </a:lnTo>
                  <a:lnTo>
                    <a:pt x="2283166" y="1243565"/>
                  </a:lnTo>
                  <a:lnTo>
                    <a:pt x="2243222" y="1268961"/>
                  </a:lnTo>
                  <a:lnTo>
                    <a:pt x="2197932" y="1285146"/>
                  </a:lnTo>
                  <a:lnTo>
                    <a:pt x="2148586" y="1290828"/>
                  </a:lnTo>
                  <a:lnTo>
                    <a:pt x="215138" y="1290828"/>
                  </a:lnTo>
                  <a:lnTo>
                    <a:pt x="165807" y="1285146"/>
                  </a:lnTo>
                  <a:lnTo>
                    <a:pt x="120524" y="1268961"/>
                  </a:lnTo>
                  <a:lnTo>
                    <a:pt x="80578" y="1243565"/>
                  </a:lnTo>
                  <a:lnTo>
                    <a:pt x="47262" y="1210249"/>
                  </a:lnTo>
                  <a:lnTo>
                    <a:pt x="21866" y="1170303"/>
                  </a:lnTo>
                  <a:lnTo>
                    <a:pt x="5681" y="1125020"/>
                  </a:lnTo>
                  <a:lnTo>
                    <a:pt x="0" y="1075690"/>
                  </a:lnTo>
                  <a:lnTo>
                    <a:pt x="0" y="21513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0" name="object 30" descr=""/>
          <p:cNvSpPr txBox="1"/>
          <p:nvPr/>
        </p:nvSpPr>
        <p:spPr>
          <a:xfrm>
            <a:off x="926998" y="3178302"/>
            <a:ext cx="1838960" cy="60833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algn="ctr" marL="12065" marR="5080" indent="635">
              <a:lnSpc>
                <a:spcPts val="1450"/>
              </a:lnSpc>
              <a:spcBef>
                <a:spcPts val="340"/>
              </a:spcBef>
            </a:pP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Профилактика потребления</a:t>
            </a:r>
            <a:r>
              <a:rPr dirty="0" sz="1400" spc="-5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табака</a:t>
            </a:r>
            <a:r>
              <a:rPr dirty="0" sz="1400" spc="-4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dirty="0" sz="1400" spc="-5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алкоголя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31" name="object 31" descr=""/>
          <p:cNvGrpSpPr/>
          <p:nvPr/>
        </p:nvGrpSpPr>
        <p:grpSpPr>
          <a:xfrm>
            <a:off x="604773" y="1052830"/>
            <a:ext cx="3242945" cy="1339850"/>
            <a:chOff x="604773" y="1052830"/>
            <a:chExt cx="3242945" cy="1339850"/>
          </a:xfrm>
        </p:grpSpPr>
        <p:sp>
          <p:nvSpPr>
            <p:cNvPr id="32" name="object 32" descr=""/>
            <p:cNvSpPr/>
            <p:nvPr/>
          </p:nvSpPr>
          <p:spPr>
            <a:xfrm>
              <a:off x="2849244" y="2036444"/>
              <a:ext cx="991869" cy="349885"/>
            </a:xfrm>
            <a:custGeom>
              <a:avLst/>
              <a:gdLst/>
              <a:ahLst/>
              <a:cxnLst/>
              <a:rect l="l" t="t" r="r" b="b"/>
              <a:pathLst>
                <a:path w="991870" h="349885">
                  <a:moveTo>
                    <a:pt x="991616" y="349631"/>
                  </a:moveTo>
                  <a:lnTo>
                    <a:pt x="0" y="0"/>
                  </a:lnTo>
                </a:path>
              </a:pathLst>
            </a:custGeom>
            <a:ln w="12699">
              <a:solidFill>
                <a:srgbClr val="467AA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 descr=""/>
            <p:cNvSpPr/>
            <p:nvPr/>
          </p:nvSpPr>
          <p:spPr>
            <a:xfrm>
              <a:off x="611123" y="1059180"/>
              <a:ext cx="2239010" cy="1164590"/>
            </a:xfrm>
            <a:custGeom>
              <a:avLst/>
              <a:gdLst/>
              <a:ahLst/>
              <a:cxnLst/>
              <a:rect l="l" t="t" r="r" b="b"/>
              <a:pathLst>
                <a:path w="2239010" h="1164589">
                  <a:moveTo>
                    <a:pt x="2044700" y="0"/>
                  </a:moveTo>
                  <a:lnTo>
                    <a:pt x="194056" y="0"/>
                  </a:lnTo>
                  <a:lnTo>
                    <a:pt x="149560" y="5124"/>
                  </a:lnTo>
                  <a:lnTo>
                    <a:pt x="108714" y="19721"/>
                  </a:lnTo>
                  <a:lnTo>
                    <a:pt x="72683" y="42627"/>
                  </a:lnTo>
                  <a:lnTo>
                    <a:pt x="42631" y="72678"/>
                  </a:lnTo>
                  <a:lnTo>
                    <a:pt x="19723" y="108709"/>
                  </a:lnTo>
                  <a:lnTo>
                    <a:pt x="5125" y="149556"/>
                  </a:lnTo>
                  <a:lnTo>
                    <a:pt x="0" y="194056"/>
                  </a:lnTo>
                  <a:lnTo>
                    <a:pt x="0" y="970280"/>
                  </a:lnTo>
                  <a:lnTo>
                    <a:pt x="5125" y="1014779"/>
                  </a:lnTo>
                  <a:lnTo>
                    <a:pt x="19723" y="1055626"/>
                  </a:lnTo>
                  <a:lnTo>
                    <a:pt x="42631" y="1091657"/>
                  </a:lnTo>
                  <a:lnTo>
                    <a:pt x="72683" y="1121708"/>
                  </a:lnTo>
                  <a:lnTo>
                    <a:pt x="108714" y="1144614"/>
                  </a:lnTo>
                  <a:lnTo>
                    <a:pt x="149560" y="1159211"/>
                  </a:lnTo>
                  <a:lnTo>
                    <a:pt x="194056" y="1164336"/>
                  </a:lnTo>
                  <a:lnTo>
                    <a:pt x="2044700" y="1164336"/>
                  </a:lnTo>
                  <a:lnTo>
                    <a:pt x="2089199" y="1159211"/>
                  </a:lnTo>
                  <a:lnTo>
                    <a:pt x="2130046" y="1144614"/>
                  </a:lnTo>
                  <a:lnTo>
                    <a:pt x="2166077" y="1121708"/>
                  </a:lnTo>
                  <a:lnTo>
                    <a:pt x="2196128" y="1091657"/>
                  </a:lnTo>
                  <a:lnTo>
                    <a:pt x="2219034" y="1055626"/>
                  </a:lnTo>
                  <a:lnTo>
                    <a:pt x="2233631" y="1014779"/>
                  </a:lnTo>
                  <a:lnTo>
                    <a:pt x="2238756" y="970280"/>
                  </a:lnTo>
                  <a:lnTo>
                    <a:pt x="2238756" y="194056"/>
                  </a:lnTo>
                  <a:lnTo>
                    <a:pt x="2233631" y="149556"/>
                  </a:lnTo>
                  <a:lnTo>
                    <a:pt x="2219034" y="108709"/>
                  </a:lnTo>
                  <a:lnTo>
                    <a:pt x="2196128" y="72678"/>
                  </a:lnTo>
                  <a:lnTo>
                    <a:pt x="2166077" y="42627"/>
                  </a:lnTo>
                  <a:lnTo>
                    <a:pt x="2130046" y="19721"/>
                  </a:lnTo>
                  <a:lnTo>
                    <a:pt x="2089199" y="5124"/>
                  </a:lnTo>
                  <a:lnTo>
                    <a:pt x="20447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 descr=""/>
            <p:cNvSpPr/>
            <p:nvPr/>
          </p:nvSpPr>
          <p:spPr>
            <a:xfrm>
              <a:off x="611123" y="1059180"/>
              <a:ext cx="2239010" cy="1164590"/>
            </a:xfrm>
            <a:custGeom>
              <a:avLst/>
              <a:gdLst/>
              <a:ahLst/>
              <a:cxnLst/>
              <a:rect l="l" t="t" r="r" b="b"/>
              <a:pathLst>
                <a:path w="2239010" h="1164589">
                  <a:moveTo>
                    <a:pt x="0" y="194056"/>
                  </a:moveTo>
                  <a:lnTo>
                    <a:pt x="5125" y="149556"/>
                  </a:lnTo>
                  <a:lnTo>
                    <a:pt x="19723" y="108709"/>
                  </a:lnTo>
                  <a:lnTo>
                    <a:pt x="42631" y="72678"/>
                  </a:lnTo>
                  <a:lnTo>
                    <a:pt x="72683" y="42627"/>
                  </a:lnTo>
                  <a:lnTo>
                    <a:pt x="108714" y="19721"/>
                  </a:lnTo>
                  <a:lnTo>
                    <a:pt x="149560" y="5124"/>
                  </a:lnTo>
                  <a:lnTo>
                    <a:pt x="194056" y="0"/>
                  </a:lnTo>
                  <a:lnTo>
                    <a:pt x="2044700" y="0"/>
                  </a:lnTo>
                  <a:lnTo>
                    <a:pt x="2089199" y="5124"/>
                  </a:lnTo>
                  <a:lnTo>
                    <a:pt x="2130046" y="19721"/>
                  </a:lnTo>
                  <a:lnTo>
                    <a:pt x="2166077" y="42627"/>
                  </a:lnTo>
                  <a:lnTo>
                    <a:pt x="2196128" y="72678"/>
                  </a:lnTo>
                  <a:lnTo>
                    <a:pt x="2219034" y="108709"/>
                  </a:lnTo>
                  <a:lnTo>
                    <a:pt x="2233631" y="149556"/>
                  </a:lnTo>
                  <a:lnTo>
                    <a:pt x="2238756" y="194056"/>
                  </a:lnTo>
                  <a:lnTo>
                    <a:pt x="2238756" y="970280"/>
                  </a:lnTo>
                  <a:lnTo>
                    <a:pt x="2233631" y="1014779"/>
                  </a:lnTo>
                  <a:lnTo>
                    <a:pt x="2219034" y="1055626"/>
                  </a:lnTo>
                  <a:lnTo>
                    <a:pt x="2196128" y="1091657"/>
                  </a:lnTo>
                  <a:lnTo>
                    <a:pt x="2166077" y="1121708"/>
                  </a:lnTo>
                  <a:lnTo>
                    <a:pt x="2130046" y="1144614"/>
                  </a:lnTo>
                  <a:lnTo>
                    <a:pt x="2089199" y="1159211"/>
                  </a:lnTo>
                  <a:lnTo>
                    <a:pt x="2044700" y="1164336"/>
                  </a:lnTo>
                  <a:lnTo>
                    <a:pt x="194056" y="1164336"/>
                  </a:lnTo>
                  <a:lnTo>
                    <a:pt x="149560" y="1159211"/>
                  </a:lnTo>
                  <a:lnTo>
                    <a:pt x="108714" y="1144614"/>
                  </a:lnTo>
                  <a:lnTo>
                    <a:pt x="72683" y="1121708"/>
                  </a:lnTo>
                  <a:lnTo>
                    <a:pt x="42631" y="1091657"/>
                  </a:lnTo>
                  <a:lnTo>
                    <a:pt x="19723" y="1055626"/>
                  </a:lnTo>
                  <a:lnTo>
                    <a:pt x="5125" y="1014779"/>
                  </a:lnTo>
                  <a:lnTo>
                    <a:pt x="0" y="970280"/>
                  </a:lnTo>
                  <a:lnTo>
                    <a:pt x="0" y="194056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5" name="object 35" descr=""/>
          <p:cNvSpPr txBox="1"/>
          <p:nvPr/>
        </p:nvSpPr>
        <p:spPr>
          <a:xfrm>
            <a:off x="980947" y="1413763"/>
            <a:ext cx="1498600" cy="424180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12700" marR="5080" indent="241935">
              <a:lnSpc>
                <a:spcPts val="1450"/>
              </a:lnSpc>
              <a:spcBef>
                <a:spcPts val="340"/>
              </a:spcBef>
            </a:pPr>
            <a:r>
              <a:rPr dirty="0" sz="1400" spc="-10">
                <a:solidFill>
                  <a:srgbClr val="FFFFFF"/>
                </a:solidFill>
                <a:latin typeface="Microsoft Sans Serif"/>
                <a:cs typeface="Microsoft Sans Serif"/>
              </a:rPr>
              <a:t>Повышение осведомленности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36" name="object 36" descr=""/>
          <p:cNvSpPr txBox="1"/>
          <p:nvPr/>
        </p:nvSpPr>
        <p:spPr>
          <a:xfrm>
            <a:off x="8338184" y="4822952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6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37" name="object 37" descr=""/>
          <p:cNvGrpSpPr/>
          <p:nvPr/>
        </p:nvGrpSpPr>
        <p:grpSpPr>
          <a:xfrm>
            <a:off x="170687" y="137160"/>
            <a:ext cx="2990215" cy="457200"/>
            <a:chOff x="170687" y="137160"/>
            <a:chExt cx="2990215" cy="457200"/>
          </a:xfrm>
        </p:grpSpPr>
        <p:pic>
          <p:nvPicPr>
            <p:cNvPr id="38" name="object 38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5299" y="182880"/>
              <a:ext cx="2665476" cy="411479"/>
            </a:xfrm>
            <a:prstGeom prst="rect">
              <a:avLst/>
            </a:prstGeom>
          </p:spPr>
        </p:pic>
        <p:pic>
          <p:nvPicPr>
            <p:cNvPr id="39" name="object 39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285" y="538098"/>
            <a:ext cx="5231765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Модельная</a:t>
            </a:r>
            <a:r>
              <a:rPr dirty="0" sz="2400" spc="-120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корпоративная</a:t>
            </a:r>
            <a:r>
              <a:rPr dirty="0" sz="2400" spc="-10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программа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170687" y="112776"/>
            <a:ext cx="2990215" cy="411480"/>
            <a:chOff x="170687" y="112776"/>
            <a:chExt cx="2990215" cy="411480"/>
          </a:xfrm>
        </p:grpSpPr>
        <p:pic>
          <p:nvPicPr>
            <p:cNvPr id="4" name="object 4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687" y="137160"/>
              <a:ext cx="324612" cy="33375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299" y="112776"/>
              <a:ext cx="2665476" cy="411479"/>
            </a:xfrm>
            <a:prstGeom prst="rect">
              <a:avLst/>
            </a:prstGeom>
          </p:spPr>
        </p:pic>
      </p:grpSp>
      <p:sp>
        <p:nvSpPr>
          <p:cNvPr id="6" name="object 6" descr=""/>
          <p:cNvSpPr txBox="1"/>
          <p:nvPr/>
        </p:nvSpPr>
        <p:spPr>
          <a:xfrm>
            <a:off x="8878951" y="4895494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888888"/>
                </a:solidFill>
                <a:latin typeface="Verdana"/>
                <a:cs typeface="Verdana"/>
              </a:rPr>
              <a:t>7</a:t>
            </a:r>
            <a:endParaRPr sz="900">
              <a:latin typeface="Verdana"/>
              <a:cs typeface="Verdan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02123" y="1127760"/>
            <a:ext cx="2970276" cy="384962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330200" y="1013205"/>
            <a:ext cx="4291330" cy="34074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5410" marR="263525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Раздел</a:t>
            </a:r>
            <a:r>
              <a:rPr dirty="0" sz="1800" spc="-3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1.</a:t>
            </a:r>
            <a:r>
              <a:rPr dirty="0" sz="1800" spc="-2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Корпоративные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программы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укрепления</a:t>
            </a:r>
            <a:r>
              <a:rPr dirty="0" sz="1800" spc="-95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здоровья</a:t>
            </a:r>
            <a:r>
              <a:rPr dirty="0" sz="1800" spc="-10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работающих: методические</a:t>
            </a:r>
            <a:r>
              <a:rPr dirty="0" sz="1800" spc="-5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аспекты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05410" marR="435609">
              <a:lnSpc>
                <a:spcPct val="100000"/>
              </a:lnSpc>
            </a:pP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Раздел</a:t>
            </a:r>
            <a:r>
              <a:rPr dirty="0" sz="1800" spc="-5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2.</a:t>
            </a:r>
            <a:r>
              <a:rPr dirty="0" sz="1800" spc="-5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Практики</a:t>
            </a:r>
            <a:r>
              <a:rPr dirty="0" sz="1800" spc="-25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корпоративных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программ</a:t>
            </a:r>
            <a:r>
              <a:rPr dirty="0" sz="1800" spc="-8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укрепления</a:t>
            </a:r>
            <a:r>
              <a:rPr dirty="0" sz="1800" spc="-7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здоровья работающих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imes New Roman"/>
              <a:cs typeface="Times New Roman"/>
            </a:endParaRPr>
          </a:p>
          <a:p>
            <a:pPr marL="105410">
              <a:lnSpc>
                <a:spcPct val="100000"/>
              </a:lnSpc>
            </a:pP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Раздел</a:t>
            </a:r>
            <a:r>
              <a:rPr dirty="0" sz="1800" spc="-40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b="1">
                <a:solidFill>
                  <a:srgbClr val="1F3A73"/>
                </a:solidFill>
                <a:latin typeface="Times New Roman"/>
                <a:cs typeface="Times New Roman"/>
              </a:rPr>
              <a:t>3.</a:t>
            </a:r>
            <a:r>
              <a:rPr dirty="0" sz="1800" spc="-45" b="1">
                <a:solidFill>
                  <a:srgbClr val="1F3A73"/>
                </a:solidFill>
                <a:latin typeface="Times New Roman"/>
                <a:cs typeface="Times New Roman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Times New Roman"/>
                <a:cs typeface="Times New Roman"/>
              </a:rPr>
              <a:t>Библиотека</a:t>
            </a:r>
            <a:endParaRPr sz="1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340"/>
              </a:spcBef>
            </a:pPr>
            <a:r>
              <a:rPr dirty="0" u="sng" sz="19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https://gnicpm.ru/wp-</a:t>
            </a:r>
            <a:r>
              <a:rPr dirty="0" sz="1900" spc="-10">
                <a:solidFill>
                  <a:srgbClr val="0462C1"/>
                </a:solidFill>
                <a:latin typeface="Calibri"/>
                <a:cs typeface="Calibri"/>
                <a:hlinkClick r:id="rId5"/>
              </a:rPr>
              <a:t> </a:t>
            </a:r>
            <a:r>
              <a:rPr dirty="0" u="sng" sz="1900" spc="-2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content/uploads/2025/04/rukovodstvo-</a:t>
            </a:r>
            <a:r>
              <a:rPr dirty="0" u="sng" sz="19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po-</a:t>
            </a:r>
            <a:r>
              <a:rPr dirty="0" sz="1900" spc="-25">
                <a:solidFill>
                  <a:srgbClr val="0462C1"/>
                </a:solidFill>
                <a:latin typeface="Calibri"/>
                <a:cs typeface="Calibri"/>
                <a:hlinkClick r:id="rId5"/>
              </a:rPr>
              <a:t> </a:t>
            </a:r>
            <a:r>
              <a:rPr dirty="0" u="sng" sz="1900" spc="-2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kp-</a:t>
            </a:r>
            <a:r>
              <a:rPr dirty="0" u="sng" sz="1900" spc="-25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2025-</a:t>
            </a:r>
            <a:r>
              <a:rPr dirty="0" u="sng" sz="19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5"/>
              </a:rPr>
              <a:t>szhatyj.pdf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138684" y="108204"/>
            <a:ext cx="2988945" cy="411480"/>
            <a:chOff x="138684" y="108204"/>
            <a:chExt cx="2988945" cy="41148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684" y="108204"/>
              <a:ext cx="323088" cy="336803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772" y="108204"/>
              <a:ext cx="2665476" cy="411479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80771" y="630681"/>
            <a:ext cx="8415655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/>
              <a:t>ЭТАПЫ</a:t>
            </a:r>
            <a:r>
              <a:rPr dirty="0" sz="2200" spc="-105"/>
              <a:t> </a:t>
            </a:r>
            <a:r>
              <a:rPr dirty="0" sz="2200"/>
              <a:t>ВНЕДРЕНИЯ</a:t>
            </a:r>
            <a:r>
              <a:rPr dirty="0" sz="2200" spc="-100"/>
              <a:t> </a:t>
            </a:r>
            <a:r>
              <a:rPr dirty="0" sz="2200" spc="-10"/>
              <a:t>КОРПОРАТИВНОЙ</a:t>
            </a:r>
            <a:r>
              <a:rPr dirty="0" sz="2200" spc="-85"/>
              <a:t> </a:t>
            </a:r>
            <a:r>
              <a:rPr dirty="0" sz="2200" spc="-10"/>
              <a:t>ПРОГРАММЫ</a:t>
            </a:r>
            <a:endParaRPr sz="2200"/>
          </a:p>
        </p:txBody>
      </p:sp>
      <p:sp>
        <p:nvSpPr>
          <p:cNvPr id="6" name="object 6" descr=""/>
          <p:cNvSpPr txBox="1"/>
          <p:nvPr/>
        </p:nvSpPr>
        <p:spPr>
          <a:xfrm>
            <a:off x="5279897" y="3241040"/>
            <a:ext cx="37217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III</a:t>
            </a:r>
            <a:r>
              <a:rPr dirty="0" sz="1400" spc="-3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ЭТАП</a:t>
            </a:r>
            <a:r>
              <a:rPr dirty="0" sz="14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–</a:t>
            </a: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МОНИТОРИНГ</a:t>
            </a:r>
            <a:r>
              <a:rPr dirty="0" sz="1400" spc="-4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400" spc="-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ОЦЕНКА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7" name="object 7" descr=""/>
          <p:cNvGrpSpPr/>
          <p:nvPr/>
        </p:nvGrpSpPr>
        <p:grpSpPr>
          <a:xfrm>
            <a:off x="2940557" y="1964182"/>
            <a:ext cx="1365250" cy="1108075"/>
            <a:chOff x="2940557" y="1964182"/>
            <a:chExt cx="1365250" cy="1108075"/>
          </a:xfrm>
        </p:grpSpPr>
        <p:sp>
          <p:nvSpPr>
            <p:cNvPr id="8" name="object 8" descr=""/>
            <p:cNvSpPr/>
            <p:nvPr/>
          </p:nvSpPr>
          <p:spPr>
            <a:xfrm>
              <a:off x="2946907" y="1970532"/>
              <a:ext cx="1352550" cy="1095375"/>
            </a:xfrm>
            <a:custGeom>
              <a:avLst/>
              <a:gdLst/>
              <a:ahLst/>
              <a:cxnLst/>
              <a:rect l="l" t="t" r="r" b="b"/>
              <a:pathLst>
                <a:path w="1352550" h="1095375">
                  <a:moveTo>
                    <a:pt x="1352550" y="0"/>
                  </a:moveTo>
                  <a:lnTo>
                    <a:pt x="579374" y="39497"/>
                  </a:lnTo>
                  <a:lnTo>
                    <a:pt x="575691" y="116840"/>
                  </a:lnTo>
                  <a:lnTo>
                    <a:pt x="534225" y="143884"/>
                  </a:lnTo>
                  <a:lnTo>
                    <a:pt x="494079" y="172410"/>
                  </a:lnTo>
                  <a:lnTo>
                    <a:pt x="455280" y="202370"/>
                  </a:lnTo>
                  <a:lnTo>
                    <a:pt x="417856" y="233719"/>
                  </a:lnTo>
                  <a:lnTo>
                    <a:pt x="381833" y="266411"/>
                  </a:lnTo>
                  <a:lnTo>
                    <a:pt x="347239" y="300400"/>
                  </a:lnTo>
                  <a:lnTo>
                    <a:pt x="314102" y="335640"/>
                  </a:lnTo>
                  <a:lnTo>
                    <a:pt x="282448" y="372086"/>
                  </a:lnTo>
                  <a:lnTo>
                    <a:pt x="252304" y="409691"/>
                  </a:lnTo>
                  <a:lnTo>
                    <a:pt x="223699" y="448409"/>
                  </a:lnTo>
                  <a:lnTo>
                    <a:pt x="196659" y="488195"/>
                  </a:lnTo>
                  <a:lnTo>
                    <a:pt x="171211" y="529002"/>
                  </a:lnTo>
                  <a:lnTo>
                    <a:pt x="147384" y="570785"/>
                  </a:lnTo>
                  <a:lnTo>
                    <a:pt x="125204" y="613498"/>
                  </a:lnTo>
                  <a:lnTo>
                    <a:pt x="104698" y="657094"/>
                  </a:lnTo>
                  <a:lnTo>
                    <a:pt x="85894" y="701529"/>
                  </a:lnTo>
                  <a:lnTo>
                    <a:pt x="68819" y="746755"/>
                  </a:lnTo>
                  <a:lnTo>
                    <a:pt x="53500" y="792728"/>
                  </a:lnTo>
                  <a:lnTo>
                    <a:pt x="39965" y="839400"/>
                  </a:lnTo>
                  <a:lnTo>
                    <a:pt x="28241" y="886727"/>
                  </a:lnTo>
                  <a:lnTo>
                    <a:pt x="18355" y="934662"/>
                  </a:lnTo>
                  <a:lnTo>
                    <a:pt x="10335" y="983160"/>
                  </a:lnTo>
                  <a:lnTo>
                    <a:pt x="4207" y="1032174"/>
                  </a:lnTo>
                  <a:lnTo>
                    <a:pt x="0" y="1081659"/>
                  </a:lnTo>
                  <a:lnTo>
                    <a:pt x="141224" y="1095120"/>
                  </a:lnTo>
                  <a:lnTo>
                    <a:pt x="145409" y="1045167"/>
                  </a:lnTo>
                  <a:lnTo>
                    <a:pt x="151807" y="995732"/>
                  </a:lnTo>
                  <a:lnTo>
                    <a:pt x="160385" y="946877"/>
                  </a:lnTo>
                  <a:lnTo>
                    <a:pt x="171109" y="898666"/>
                  </a:lnTo>
                  <a:lnTo>
                    <a:pt x="183945" y="851159"/>
                  </a:lnTo>
                  <a:lnTo>
                    <a:pt x="198862" y="804421"/>
                  </a:lnTo>
                  <a:lnTo>
                    <a:pt x="215825" y="758512"/>
                  </a:lnTo>
                  <a:lnTo>
                    <a:pt x="234802" y="713495"/>
                  </a:lnTo>
                  <a:lnTo>
                    <a:pt x="255759" y="669433"/>
                  </a:lnTo>
                  <a:lnTo>
                    <a:pt x="278663" y="626387"/>
                  </a:lnTo>
                  <a:lnTo>
                    <a:pt x="303480" y="584421"/>
                  </a:lnTo>
                  <a:lnTo>
                    <a:pt x="330178" y="543596"/>
                  </a:lnTo>
                  <a:lnTo>
                    <a:pt x="358723" y="503975"/>
                  </a:lnTo>
                  <a:lnTo>
                    <a:pt x="389083" y="465621"/>
                  </a:lnTo>
                  <a:lnTo>
                    <a:pt x="421223" y="428594"/>
                  </a:lnTo>
                  <a:lnTo>
                    <a:pt x="455110" y="392959"/>
                  </a:lnTo>
                  <a:lnTo>
                    <a:pt x="490713" y="358777"/>
                  </a:lnTo>
                  <a:lnTo>
                    <a:pt x="527996" y="326110"/>
                  </a:lnTo>
                  <a:lnTo>
                    <a:pt x="566928" y="295020"/>
                  </a:lnTo>
                  <a:lnTo>
                    <a:pt x="563371" y="369062"/>
                  </a:lnTo>
                  <a:lnTo>
                    <a:pt x="135255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2946907" y="1970532"/>
              <a:ext cx="1352550" cy="1095375"/>
            </a:xfrm>
            <a:custGeom>
              <a:avLst/>
              <a:gdLst/>
              <a:ahLst/>
              <a:cxnLst/>
              <a:rect l="l" t="t" r="r" b="b"/>
              <a:pathLst>
                <a:path w="1352550" h="1095375">
                  <a:moveTo>
                    <a:pt x="0" y="1081659"/>
                  </a:moveTo>
                  <a:lnTo>
                    <a:pt x="4207" y="1032174"/>
                  </a:lnTo>
                  <a:lnTo>
                    <a:pt x="10335" y="983160"/>
                  </a:lnTo>
                  <a:lnTo>
                    <a:pt x="18355" y="934662"/>
                  </a:lnTo>
                  <a:lnTo>
                    <a:pt x="28241" y="886727"/>
                  </a:lnTo>
                  <a:lnTo>
                    <a:pt x="39965" y="839400"/>
                  </a:lnTo>
                  <a:lnTo>
                    <a:pt x="53500" y="792728"/>
                  </a:lnTo>
                  <a:lnTo>
                    <a:pt x="68819" y="746755"/>
                  </a:lnTo>
                  <a:lnTo>
                    <a:pt x="85894" y="701529"/>
                  </a:lnTo>
                  <a:lnTo>
                    <a:pt x="104698" y="657094"/>
                  </a:lnTo>
                  <a:lnTo>
                    <a:pt x="125204" y="613498"/>
                  </a:lnTo>
                  <a:lnTo>
                    <a:pt x="147384" y="570785"/>
                  </a:lnTo>
                  <a:lnTo>
                    <a:pt x="171211" y="529002"/>
                  </a:lnTo>
                  <a:lnTo>
                    <a:pt x="196659" y="488195"/>
                  </a:lnTo>
                  <a:lnTo>
                    <a:pt x="223699" y="448409"/>
                  </a:lnTo>
                  <a:lnTo>
                    <a:pt x="252304" y="409691"/>
                  </a:lnTo>
                  <a:lnTo>
                    <a:pt x="282448" y="372086"/>
                  </a:lnTo>
                  <a:lnTo>
                    <a:pt x="314102" y="335640"/>
                  </a:lnTo>
                  <a:lnTo>
                    <a:pt x="347239" y="300400"/>
                  </a:lnTo>
                  <a:lnTo>
                    <a:pt x="381833" y="266411"/>
                  </a:lnTo>
                  <a:lnTo>
                    <a:pt x="417856" y="233719"/>
                  </a:lnTo>
                  <a:lnTo>
                    <a:pt x="455280" y="202370"/>
                  </a:lnTo>
                  <a:lnTo>
                    <a:pt x="494079" y="172410"/>
                  </a:lnTo>
                  <a:lnTo>
                    <a:pt x="534225" y="143884"/>
                  </a:lnTo>
                  <a:lnTo>
                    <a:pt x="575691" y="116840"/>
                  </a:lnTo>
                  <a:lnTo>
                    <a:pt x="579374" y="39497"/>
                  </a:lnTo>
                  <a:lnTo>
                    <a:pt x="1352550" y="0"/>
                  </a:lnTo>
                  <a:lnTo>
                    <a:pt x="563371" y="369062"/>
                  </a:lnTo>
                  <a:lnTo>
                    <a:pt x="566928" y="295020"/>
                  </a:lnTo>
                  <a:lnTo>
                    <a:pt x="527996" y="326110"/>
                  </a:lnTo>
                  <a:lnTo>
                    <a:pt x="490713" y="358777"/>
                  </a:lnTo>
                  <a:lnTo>
                    <a:pt x="455110" y="392959"/>
                  </a:lnTo>
                  <a:lnTo>
                    <a:pt x="421223" y="428594"/>
                  </a:lnTo>
                  <a:lnTo>
                    <a:pt x="389083" y="465621"/>
                  </a:lnTo>
                  <a:lnTo>
                    <a:pt x="358723" y="503975"/>
                  </a:lnTo>
                  <a:lnTo>
                    <a:pt x="330178" y="543596"/>
                  </a:lnTo>
                  <a:lnTo>
                    <a:pt x="303480" y="584421"/>
                  </a:lnTo>
                  <a:lnTo>
                    <a:pt x="278663" y="626387"/>
                  </a:lnTo>
                  <a:lnTo>
                    <a:pt x="255759" y="669433"/>
                  </a:lnTo>
                  <a:lnTo>
                    <a:pt x="234802" y="713495"/>
                  </a:lnTo>
                  <a:lnTo>
                    <a:pt x="215825" y="758512"/>
                  </a:lnTo>
                  <a:lnTo>
                    <a:pt x="198862" y="804421"/>
                  </a:lnTo>
                  <a:lnTo>
                    <a:pt x="183945" y="851159"/>
                  </a:lnTo>
                  <a:lnTo>
                    <a:pt x="171109" y="898666"/>
                  </a:lnTo>
                  <a:lnTo>
                    <a:pt x="160385" y="946877"/>
                  </a:lnTo>
                  <a:lnTo>
                    <a:pt x="151807" y="995732"/>
                  </a:lnTo>
                  <a:lnTo>
                    <a:pt x="145409" y="1045167"/>
                  </a:lnTo>
                  <a:lnTo>
                    <a:pt x="141224" y="1095120"/>
                  </a:lnTo>
                  <a:lnTo>
                    <a:pt x="0" y="1081659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 descr=""/>
          <p:cNvGrpSpPr/>
          <p:nvPr/>
        </p:nvGrpSpPr>
        <p:grpSpPr>
          <a:xfrm>
            <a:off x="2952750" y="3427221"/>
            <a:ext cx="1247775" cy="1208405"/>
            <a:chOff x="2952750" y="3427221"/>
            <a:chExt cx="1247775" cy="1208405"/>
          </a:xfrm>
        </p:grpSpPr>
        <p:sp>
          <p:nvSpPr>
            <p:cNvPr id="11" name="object 11" descr=""/>
            <p:cNvSpPr/>
            <p:nvPr/>
          </p:nvSpPr>
          <p:spPr>
            <a:xfrm>
              <a:off x="2959100" y="3433571"/>
              <a:ext cx="1235075" cy="1195705"/>
            </a:xfrm>
            <a:custGeom>
              <a:avLst/>
              <a:gdLst/>
              <a:ahLst/>
              <a:cxnLst/>
              <a:rect l="l" t="t" r="r" b="b"/>
              <a:pathLst>
                <a:path w="1235075" h="1195704">
                  <a:moveTo>
                    <a:pt x="0" y="0"/>
                  </a:moveTo>
                  <a:lnTo>
                    <a:pt x="49783" y="605408"/>
                  </a:lnTo>
                  <a:lnTo>
                    <a:pt x="140081" y="600659"/>
                  </a:lnTo>
                  <a:lnTo>
                    <a:pt x="167399" y="640560"/>
                  </a:lnTo>
                  <a:lnTo>
                    <a:pt x="196099" y="679283"/>
                  </a:lnTo>
                  <a:lnTo>
                    <a:pt x="226136" y="716805"/>
                  </a:lnTo>
                  <a:lnTo>
                    <a:pt x="257468" y="753102"/>
                  </a:lnTo>
                  <a:lnTo>
                    <a:pt x="290050" y="788150"/>
                  </a:lnTo>
                  <a:lnTo>
                    <a:pt x="323839" y="821926"/>
                  </a:lnTo>
                  <a:lnTo>
                    <a:pt x="358791" y="854407"/>
                  </a:lnTo>
                  <a:lnTo>
                    <a:pt x="394863" y="885567"/>
                  </a:lnTo>
                  <a:lnTo>
                    <a:pt x="432011" y="915385"/>
                  </a:lnTo>
                  <a:lnTo>
                    <a:pt x="470192" y="943836"/>
                  </a:lnTo>
                  <a:lnTo>
                    <a:pt x="509362" y="970896"/>
                  </a:lnTo>
                  <a:lnTo>
                    <a:pt x="549478" y="996543"/>
                  </a:lnTo>
                  <a:lnTo>
                    <a:pt x="590496" y="1020752"/>
                  </a:lnTo>
                  <a:lnTo>
                    <a:pt x="632373" y="1043499"/>
                  </a:lnTo>
                  <a:lnTo>
                    <a:pt x="675064" y="1064762"/>
                  </a:lnTo>
                  <a:lnTo>
                    <a:pt x="718527" y="1084516"/>
                  </a:lnTo>
                  <a:lnTo>
                    <a:pt x="762718" y="1102738"/>
                  </a:lnTo>
                  <a:lnTo>
                    <a:pt x="807592" y="1119404"/>
                  </a:lnTo>
                  <a:lnTo>
                    <a:pt x="853108" y="1134491"/>
                  </a:lnTo>
                  <a:lnTo>
                    <a:pt x="899221" y="1147974"/>
                  </a:lnTo>
                  <a:lnTo>
                    <a:pt x="945888" y="1159831"/>
                  </a:lnTo>
                  <a:lnTo>
                    <a:pt x="993064" y="1170038"/>
                  </a:lnTo>
                  <a:lnTo>
                    <a:pt x="1040707" y="1178570"/>
                  </a:lnTo>
                  <a:lnTo>
                    <a:pt x="1088774" y="1185405"/>
                  </a:lnTo>
                  <a:lnTo>
                    <a:pt x="1137219" y="1190519"/>
                  </a:lnTo>
                  <a:lnTo>
                    <a:pt x="1186001" y="1193888"/>
                  </a:lnTo>
                  <a:lnTo>
                    <a:pt x="1235075" y="1195489"/>
                  </a:lnTo>
                  <a:lnTo>
                    <a:pt x="1234948" y="1067790"/>
                  </a:lnTo>
                  <a:lnTo>
                    <a:pt x="1184300" y="1065927"/>
                  </a:lnTo>
                  <a:lnTo>
                    <a:pt x="1133987" y="1061982"/>
                  </a:lnTo>
                  <a:lnTo>
                    <a:pt x="1084068" y="1055987"/>
                  </a:lnTo>
                  <a:lnTo>
                    <a:pt x="1034604" y="1047970"/>
                  </a:lnTo>
                  <a:lnTo>
                    <a:pt x="985654" y="1037963"/>
                  </a:lnTo>
                  <a:lnTo>
                    <a:pt x="937280" y="1025996"/>
                  </a:lnTo>
                  <a:lnTo>
                    <a:pt x="889540" y="1012099"/>
                  </a:lnTo>
                  <a:lnTo>
                    <a:pt x="842496" y="996303"/>
                  </a:lnTo>
                  <a:lnTo>
                    <a:pt x="796206" y="978638"/>
                  </a:lnTo>
                  <a:lnTo>
                    <a:pt x="750733" y="959134"/>
                  </a:lnTo>
                  <a:lnTo>
                    <a:pt x="706135" y="937821"/>
                  </a:lnTo>
                  <a:lnTo>
                    <a:pt x="662474" y="914731"/>
                  </a:lnTo>
                  <a:lnTo>
                    <a:pt x="619808" y="889894"/>
                  </a:lnTo>
                  <a:lnTo>
                    <a:pt x="578199" y="863339"/>
                  </a:lnTo>
                  <a:lnTo>
                    <a:pt x="537706" y="835097"/>
                  </a:lnTo>
                  <a:lnTo>
                    <a:pt x="498390" y="805198"/>
                  </a:lnTo>
                  <a:lnTo>
                    <a:pt x="460311" y="773674"/>
                  </a:lnTo>
                  <a:lnTo>
                    <a:pt x="423529" y="740553"/>
                  </a:lnTo>
                  <a:lnTo>
                    <a:pt x="388104" y="705868"/>
                  </a:lnTo>
                  <a:lnTo>
                    <a:pt x="354097" y="669647"/>
                  </a:lnTo>
                  <a:lnTo>
                    <a:pt x="321567" y="631921"/>
                  </a:lnTo>
                  <a:lnTo>
                    <a:pt x="290575" y="592721"/>
                  </a:lnTo>
                  <a:lnTo>
                    <a:pt x="379349" y="5880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 descr=""/>
            <p:cNvSpPr/>
            <p:nvPr/>
          </p:nvSpPr>
          <p:spPr>
            <a:xfrm>
              <a:off x="2959100" y="3433571"/>
              <a:ext cx="1235075" cy="1195705"/>
            </a:xfrm>
            <a:custGeom>
              <a:avLst/>
              <a:gdLst/>
              <a:ahLst/>
              <a:cxnLst/>
              <a:rect l="l" t="t" r="r" b="b"/>
              <a:pathLst>
                <a:path w="1235075" h="1195704">
                  <a:moveTo>
                    <a:pt x="1235075" y="1195489"/>
                  </a:moveTo>
                  <a:lnTo>
                    <a:pt x="1186001" y="1193888"/>
                  </a:lnTo>
                  <a:lnTo>
                    <a:pt x="1137219" y="1190519"/>
                  </a:lnTo>
                  <a:lnTo>
                    <a:pt x="1088774" y="1185405"/>
                  </a:lnTo>
                  <a:lnTo>
                    <a:pt x="1040707" y="1178570"/>
                  </a:lnTo>
                  <a:lnTo>
                    <a:pt x="993064" y="1170038"/>
                  </a:lnTo>
                  <a:lnTo>
                    <a:pt x="945888" y="1159831"/>
                  </a:lnTo>
                  <a:lnTo>
                    <a:pt x="899221" y="1147974"/>
                  </a:lnTo>
                  <a:lnTo>
                    <a:pt x="853108" y="1134491"/>
                  </a:lnTo>
                  <a:lnTo>
                    <a:pt x="807592" y="1119404"/>
                  </a:lnTo>
                  <a:lnTo>
                    <a:pt x="762718" y="1102738"/>
                  </a:lnTo>
                  <a:lnTo>
                    <a:pt x="718527" y="1084516"/>
                  </a:lnTo>
                  <a:lnTo>
                    <a:pt x="675064" y="1064762"/>
                  </a:lnTo>
                  <a:lnTo>
                    <a:pt x="632373" y="1043499"/>
                  </a:lnTo>
                  <a:lnTo>
                    <a:pt x="590496" y="1020752"/>
                  </a:lnTo>
                  <a:lnTo>
                    <a:pt x="549478" y="996543"/>
                  </a:lnTo>
                  <a:lnTo>
                    <a:pt x="509362" y="970896"/>
                  </a:lnTo>
                  <a:lnTo>
                    <a:pt x="470192" y="943836"/>
                  </a:lnTo>
                  <a:lnTo>
                    <a:pt x="432011" y="915385"/>
                  </a:lnTo>
                  <a:lnTo>
                    <a:pt x="394863" y="885567"/>
                  </a:lnTo>
                  <a:lnTo>
                    <a:pt x="358791" y="854407"/>
                  </a:lnTo>
                  <a:lnTo>
                    <a:pt x="323839" y="821926"/>
                  </a:lnTo>
                  <a:lnTo>
                    <a:pt x="290050" y="788150"/>
                  </a:lnTo>
                  <a:lnTo>
                    <a:pt x="257468" y="753102"/>
                  </a:lnTo>
                  <a:lnTo>
                    <a:pt x="226136" y="716805"/>
                  </a:lnTo>
                  <a:lnTo>
                    <a:pt x="196099" y="679283"/>
                  </a:lnTo>
                  <a:lnTo>
                    <a:pt x="167399" y="640560"/>
                  </a:lnTo>
                  <a:lnTo>
                    <a:pt x="140081" y="600659"/>
                  </a:lnTo>
                  <a:lnTo>
                    <a:pt x="49783" y="605408"/>
                  </a:lnTo>
                  <a:lnTo>
                    <a:pt x="0" y="0"/>
                  </a:lnTo>
                  <a:lnTo>
                    <a:pt x="379349" y="588048"/>
                  </a:lnTo>
                  <a:lnTo>
                    <a:pt x="290575" y="592721"/>
                  </a:lnTo>
                  <a:lnTo>
                    <a:pt x="321567" y="631921"/>
                  </a:lnTo>
                  <a:lnTo>
                    <a:pt x="354097" y="669647"/>
                  </a:lnTo>
                  <a:lnTo>
                    <a:pt x="388104" y="705868"/>
                  </a:lnTo>
                  <a:lnTo>
                    <a:pt x="423529" y="740553"/>
                  </a:lnTo>
                  <a:lnTo>
                    <a:pt x="460311" y="773674"/>
                  </a:lnTo>
                  <a:lnTo>
                    <a:pt x="498390" y="805198"/>
                  </a:lnTo>
                  <a:lnTo>
                    <a:pt x="537706" y="835097"/>
                  </a:lnTo>
                  <a:lnTo>
                    <a:pt x="578199" y="863339"/>
                  </a:lnTo>
                  <a:lnTo>
                    <a:pt x="619808" y="889894"/>
                  </a:lnTo>
                  <a:lnTo>
                    <a:pt x="662474" y="914731"/>
                  </a:lnTo>
                  <a:lnTo>
                    <a:pt x="706135" y="937821"/>
                  </a:lnTo>
                  <a:lnTo>
                    <a:pt x="750733" y="959134"/>
                  </a:lnTo>
                  <a:lnTo>
                    <a:pt x="796206" y="978638"/>
                  </a:lnTo>
                  <a:lnTo>
                    <a:pt x="842496" y="996303"/>
                  </a:lnTo>
                  <a:lnTo>
                    <a:pt x="889540" y="1012099"/>
                  </a:lnTo>
                  <a:lnTo>
                    <a:pt x="937280" y="1025996"/>
                  </a:lnTo>
                  <a:lnTo>
                    <a:pt x="985654" y="1037963"/>
                  </a:lnTo>
                  <a:lnTo>
                    <a:pt x="1034604" y="1047970"/>
                  </a:lnTo>
                  <a:lnTo>
                    <a:pt x="1084068" y="1055987"/>
                  </a:lnTo>
                  <a:lnTo>
                    <a:pt x="1133987" y="1061982"/>
                  </a:lnTo>
                  <a:lnTo>
                    <a:pt x="1184300" y="1065927"/>
                  </a:lnTo>
                  <a:lnTo>
                    <a:pt x="1234948" y="1067790"/>
                  </a:lnTo>
                  <a:lnTo>
                    <a:pt x="1235075" y="1195489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" name="object 13" descr=""/>
          <p:cNvGrpSpPr/>
          <p:nvPr/>
        </p:nvGrpSpPr>
        <p:grpSpPr>
          <a:xfrm>
            <a:off x="4842890" y="1959984"/>
            <a:ext cx="1299210" cy="1092835"/>
            <a:chOff x="4842890" y="1959984"/>
            <a:chExt cx="1299210" cy="1092835"/>
          </a:xfrm>
        </p:grpSpPr>
        <p:sp>
          <p:nvSpPr>
            <p:cNvPr id="14" name="object 14" descr=""/>
            <p:cNvSpPr/>
            <p:nvPr/>
          </p:nvSpPr>
          <p:spPr>
            <a:xfrm>
              <a:off x="4849240" y="1966334"/>
              <a:ext cx="1286510" cy="1080135"/>
            </a:xfrm>
            <a:custGeom>
              <a:avLst/>
              <a:gdLst/>
              <a:ahLst/>
              <a:cxnLst/>
              <a:rect l="l" t="t" r="r" b="b"/>
              <a:pathLst>
                <a:path w="1286510" h="1080135">
                  <a:moveTo>
                    <a:pt x="153430" y="0"/>
                  </a:moveTo>
                  <a:lnTo>
                    <a:pt x="102601" y="746"/>
                  </a:lnTo>
                  <a:lnTo>
                    <a:pt x="51441" y="3367"/>
                  </a:lnTo>
                  <a:lnTo>
                    <a:pt x="0" y="7880"/>
                  </a:lnTo>
                  <a:lnTo>
                    <a:pt x="1905" y="147199"/>
                  </a:lnTo>
                  <a:lnTo>
                    <a:pt x="52745" y="142293"/>
                  </a:lnTo>
                  <a:lnTo>
                    <a:pt x="103292" y="139441"/>
                  </a:lnTo>
                  <a:lnTo>
                    <a:pt x="153486" y="138623"/>
                  </a:lnTo>
                  <a:lnTo>
                    <a:pt x="203269" y="139818"/>
                  </a:lnTo>
                  <a:lnTo>
                    <a:pt x="252582" y="143005"/>
                  </a:lnTo>
                  <a:lnTo>
                    <a:pt x="301366" y="148164"/>
                  </a:lnTo>
                  <a:lnTo>
                    <a:pt x="349562" y="155274"/>
                  </a:lnTo>
                  <a:lnTo>
                    <a:pt x="397111" y="164314"/>
                  </a:lnTo>
                  <a:lnTo>
                    <a:pt x="443955" y="175264"/>
                  </a:lnTo>
                  <a:lnTo>
                    <a:pt x="490033" y="188102"/>
                  </a:lnTo>
                  <a:lnTo>
                    <a:pt x="535289" y="202809"/>
                  </a:lnTo>
                  <a:lnTo>
                    <a:pt x="579661" y="219363"/>
                  </a:lnTo>
                  <a:lnTo>
                    <a:pt x="623093" y="237745"/>
                  </a:lnTo>
                  <a:lnTo>
                    <a:pt x="665524" y="257932"/>
                  </a:lnTo>
                  <a:lnTo>
                    <a:pt x="706896" y="279905"/>
                  </a:lnTo>
                  <a:lnTo>
                    <a:pt x="747150" y="303642"/>
                  </a:lnTo>
                  <a:lnTo>
                    <a:pt x="786227" y="329124"/>
                  </a:lnTo>
                  <a:lnTo>
                    <a:pt x="824068" y="356329"/>
                  </a:lnTo>
                  <a:lnTo>
                    <a:pt x="860615" y="385237"/>
                  </a:lnTo>
                  <a:lnTo>
                    <a:pt x="895808" y="415827"/>
                  </a:lnTo>
                  <a:lnTo>
                    <a:pt x="929588" y="448079"/>
                  </a:lnTo>
                  <a:lnTo>
                    <a:pt x="961898" y="481971"/>
                  </a:lnTo>
                  <a:lnTo>
                    <a:pt x="882650" y="494925"/>
                  </a:lnTo>
                  <a:lnTo>
                    <a:pt x="1286129" y="1079760"/>
                  </a:lnTo>
                  <a:lnTo>
                    <a:pt x="1202309" y="442855"/>
                  </a:lnTo>
                  <a:lnTo>
                    <a:pt x="1121283" y="456063"/>
                  </a:lnTo>
                  <a:lnTo>
                    <a:pt x="1091258" y="418982"/>
                  </a:lnTo>
                  <a:lnTo>
                    <a:pt x="1059802" y="383336"/>
                  </a:lnTo>
                  <a:lnTo>
                    <a:pt x="1026964" y="349143"/>
                  </a:lnTo>
                  <a:lnTo>
                    <a:pt x="992790" y="316424"/>
                  </a:lnTo>
                  <a:lnTo>
                    <a:pt x="957328" y="285196"/>
                  </a:lnTo>
                  <a:lnTo>
                    <a:pt x="920627" y="255480"/>
                  </a:lnTo>
                  <a:lnTo>
                    <a:pt x="882734" y="227294"/>
                  </a:lnTo>
                  <a:lnTo>
                    <a:pt x="843697" y="200658"/>
                  </a:lnTo>
                  <a:lnTo>
                    <a:pt x="803565" y="175590"/>
                  </a:lnTo>
                  <a:lnTo>
                    <a:pt x="762384" y="152109"/>
                  </a:lnTo>
                  <a:lnTo>
                    <a:pt x="720203" y="130235"/>
                  </a:lnTo>
                  <a:lnTo>
                    <a:pt x="677069" y="109986"/>
                  </a:lnTo>
                  <a:lnTo>
                    <a:pt x="633031" y="91383"/>
                  </a:lnTo>
                  <a:lnTo>
                    <a:pt x="588136" y="74443"/>
                  </a:lnTo>
                  <a:lnTo>
                    <a:pt x="542433" y="59185"/>
                  </a:lnTo>
                  <a:lnTo>
                    <a:pt x="495968" y="45630"/>
                  </a:lnTo>
                  <a:lnTo>
                    <a:pt x="448790" y="33796"/>
                  </a:lnTo>
                  <a:lnTo>
                    <a:pt x="400947" y="23702"/>
                  </a:lnTo>
                  <a:lnTo>
                    <a:pt x="352487" y="15367"/>
                  </a:lnTo>
                  <a:lnTo>
                    <a:pt x="303457" y="8810"/>
                  </a:lnTo>
                  <a:lnTo>
                    <a:pt x="253906" y="4050"/>
                  </a:lnTo>
                  <a:lnTo>
                    <a:pt x="203881" y="1107"/>
                  </a:lnTo>
                  <a:lnTo>
                    <a:pt x="15343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4849240" y="1966334"/>
              <a:ext cx="1286510" cy="1080135"/>
            </a:xfrm>
            <a:custGeom>
              <a:avLst/>
              <a:gdLst/>
              <a:ahLst/>
              <a:cxnLst/>
              <a:rect l="l" t="t" r="r" b="b"/>
              <a:pathLst>
                <a:path w="1286510" h="1080135">
                  <a:moveTo>
                    <a:pt x="0" y="7880"/>
                  </a:moveTo>
                  <a:lnTo>
                    <a:pt x="51441" y="3367"/>
                  </a:lnTo>
                  <a:lnTo>
                    <a:pt x="102601" y="746"/>
                  </a:lnTo>
                  <a:lnTo>
                    <a:pt x="153430" y="0"/>
                  </a:lnTo>
                  <a:lnTo>
                    <a:pt x="203881" y="1107"/>
                  </a:lnTo>
                  <a:lnTo>
                    <a:pt x="253906" y="4050"/>
                  </a:lnTo>
                  <a:lnTo>
                    <a:pt x="303457" y="8810"/>
                  </a:lnTo>
                  <a:lnTo>
                    <a:pt x="352487" y="15367"/>
                  </a:lnTo>
                  <a:lnTo>
                    <a:pt x="400947" y="23702"/>
                  </a:lnTo>
                  <a:lnTo>
                    <a:pt x="448790" y="33796"/>
                  </a:lnTo>
                  <a:lnTo>
                    <a:pt x="495968" y="45630"/>
                  </a:lnTo>
                  <a:lnTo>
                    <a:pt x="542433" y="59185"/>
                  </a:lnTo>
                  <a:lnTo>
                    <a:pt x="588136" y="74443"/>
                  </a:lnTo>
                  <a:lnTo>
                    <a:pt x="633031" y="91383"/>
                  </a:lnTo>
                  <a:lnTo>
                    <a:pt x="677069" y="109986"/>
                  </a:lnTo>
                  <a:lnTo>
                    <a:pt x="720203" y="130235"/>
                  </a:lnTo>
                  <a:lnTo>
                    <a:pt x="762384" y="152109"/>
                  </a:lnTo>
                  <a:lnTo>
                    <a:pt x="803565" y="175590"/>
                  </a:lnTo>
                  <a:lnTo>
                    <a:pt x="843697" y="200658"/>
                  </a:lnTo>
                  <a:lnTo>
                    <a:pt x="882734" y="227294"/>
                  </a:lnTo>
                  <a:lnTo>
                    <a:pt x="920627" y="255480"/>
                  </a:lnTo>
                  <a:lnTo>
                    <a:pt x="957328" y="285196"/>
                  </a:lnTo>
                  <a:lnTo>
                    <a:pt x="992790" y="316424"/>
                  </a:lnTo>
                  <a:lnTo>
                    <a:pt x="1026964" y="349143"/>
                  </a:lnTo>
                  <a:lnTo>
                    <a:pt x="1059802" y="383336"/>
                  </a:lnTo>
                  <a:lnTo>
                    <a:pt x="1091258" y="418982"/>
                  </a:lnTo>
                  <a:lnTo>
                    <a:pt x="1121283" y="456063"/>
                  </a:lnTo>
                  <a:lnTo>
                    <a:pt x="1202309" y="442855"/>
                  </a:lnTo>
                  <a:lnTo>
                    <a:pt x="1286129" y="1079760"/>
                  </a:lnTo>
                  <a:lnTo>
                    <a:pt x="882650" y="494925"/>
                  </a:lnTo>
                  <a:lnTo>
                    <a:pt x="961898" y="481971"/>
                  </a:lnTo>
                  <a:lnTo>
                    <a:pt x="929588" y="448079"/>
                  </a:lnTo>
                  <a:lnTo>
                    <a:pt x="895808" y="415827"/>
                  </a:lnTo>
                  <a:lnTo>
                    <a:pt x="860615" y="385237"/>
                  </a:lnTo>
                  <a:lnTo>
                    <a:pt x="824068" y="356329"/>
                  </a:lnTo>
                  <a:lnTo>
                    <a:pt x="786227" y="329124"/>
                  </a:lnTo>
                  <a:lnTo>
                    <a:pt x="747150" y="303642"/>
                  </a:lnTo>
                  <a:lnTo>
                    <a:pt x="706896" y="279905"/>
                  </a:lnTo>
                  <a:lnTo>
                    <a:pt x="665524" y="257932"/>
                  </a:lnTo>
                  <a:lnTo>
                    <a:pt x="623093" y="237745"/>
                  </a:lnTo>
                  <a:lnTo>
                    <a:pt x="579661" y="219363"/>
                  </a:lnTo>
                  <a:lnTo>
                    <a:pt x="535289" y="202809"/>
                  </a:lnTo>
                  <a:lnTo>
                    <a:pt x="490033" y="188102"/>
                  </a:lnTo>
                  <a:lnTo>
                    <a:pt x="443955" y="175264"/>
                  </a:lnTo>
                  <a:lnTo>
                    <a:pt x="397111" y="164314"/>
                  </a:lnTo>
                  <a:lnTo>
                    <a:pt x="349562" y="155274"/>
                  </a:lnTo>
                  <a:lnTo>
                    <a:pt x="301366" y="148164"/>
                  </a:lnTo>
                  <a:lnTo>
                    <a:pt x="252582" y="143005"/>
                  </a:lnTo>
                  <a:lnTo>
                    <a:pt x="203269" y="139818"/>
                  </a:lnTo>
                  <a:lnTo>
                    <a:pt x="153486" y="138623"/>
                  </a:lnTo>
                  <a:lnTo>
                    <a:pt x="103292" y="139441"/>
                  </a:lnTo>
                  <a:lnTo>
                    <a:pt x="52745" y="142293"/>
                  </a:lnTo>
                  <a:lnTo>
                    <a:pt x="1905" y="147199"/>
                  </a:lnTo>
                  <a:lnTo>
                    <a:pt x="0" y="7880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4805934" y="3738245"/>
            <a:ext cx="1412875" cy="995044"/>
            <a:chOff x="4805934" y="3738245"/>
            <a:chExt cx="1412875" cy="995044"/>
          </a:xfrm>
        </p:grpSpPr>
        <p:sp>
          <p:nvSpPr>
            <p:cNvPr id="17" name="object 17" descr=""/>
            <p:cNvSpPr/>
            <p:nvPr/>
          </p:nvSpPr>
          <p:spPr>
            <a:xfrm>
              <a:off x="4812284" y="3744595"/>
              <a:ext cx="1400175" cy="982344"/>
            </a:xfrm>
            <a:custGeom>
              <a:avLst/>
              <a:gdLst/>
              <a:ahLst/>
              <a:cxnLst/>
              <a:rect l="l" t="t" r="r" b="b"/>
              <a:pathLst>
                <a:path w="1400175" h="982345">
                  <a:moveTo>
                    <a:pt x="1263395" y="0"/>
                  </a:moveTo>
                  <a:lnTo>
                    <a:pt x="1248651" y="46052"/>
                  </a:lnTo>
                  <a:lnTo>
                    <a:pt x="1231949" y="91233"/>
                  </a:lnTo>
                  <a:lnTo>
                    <a:pt x="1213333" y="135498"/>
                  </a:lnTo>
                  <a:lnTo>
                    <a:pt x="1192848" y="178798"/>
                  </a:lnTo>
                  <a:lnTo>
                    <a:pt x="1170540" y="221088"/>
                  </a:lnTo>
                  <a:lnTo>
                    <a:pt x="1146452" y="262321"/>
                  </a:lnTo>
                  <a:lnTo>
                    <a:pt x="1120630" y="302449"/>
                  </a:lnTo>
                  <a:lnTo>
                    <a:pt x="1093117" y="341427"/>
                  </a:lnTo>
                  <a:lnTo>
                    <a:pt x="1063960" y="379206"/>
                  </a:lnTo>
                  <a:lnTo>
                    <a:pt x="1033201" y="415741"/>
                  </a:lnTo>
                  <a:lnTo>
                    <a:pt x="1000886" y="450984"/>
                  </a:lnTo>
                  <a:lnTo>
                    <a:pt x="967061" y="484890"/>
                  </a:lnTo>
                  <a:lnTo>
                    <a:pt x="931768" y="517410"/>
                  </a:lnTo>
                  <a:lnTo>
                    <a:pt x="895053" y="548499"/>
                  </a:lnTo>
                  <a:lnTo>
                    <a:pt x="856961" y="578109"/>
                  </a:lnTo>
                  <a:lnTo>
                    <a:pt x="817536" y="606194"/>
                  </a:lnTo>
                  <a:lnTo>
                    <a:pt x="776822" y="632707"/>
                  </a:lnTo>
                  <a:lnTo>
                    <a:pt x="734866" y="657601"/>
                  </a:lnTo>
                  <a:lnTo>
                    <a:pt x="691710" y="680830"/>
                  </a:lnTo>
                  <a:lnTo>
                    <a:pt x="647401" y="702346"/>
                  </a:lnTo>
                  <a:lnTo>
                    <a:pt x="601982" y="722103"/>
                  </a:lnTo>
                  <a:lnTo>
                    <a:pt x="555498" y="740054"/>
                  </a:lnTo>
                  <a:lnTo>
                    <a:pt x="565530" y="654202"/>
                  </a:lnTo>
                  <a:lnTo>
                    <a:pt x="0" y="874610"/>
                  </a:lnTo>
                  <a:lnTo>
                    <a:pt x="527176" y="981925"/>
                  </a:lnTo>
                  <a:lnTo>
                    <a:pt x="537337" y="895121"/>
                  </a:lnTo>
                  <a:lnTo>
                    <a:pt x="585223" y="879563"/>
                  </a:lnTo>
                  <a:lnTo>
                    <a:pt x="632230" y="862315"/>
                  </a:lnTo>
                  <a:lnTo>
                    <a:pt x="678321" y="843414"/>
                  </a:lnTo>
                  <a:lnTo>
                    <a:pt x="723457" y="822898"/>
                  </a:lnTo>
                  <a:lnTo>
                    <a:pt x="767603" y="800803"/>
                  </a:lnTo>
                  <a:lnTo>
                    <a:pt x="810720" y="777166"/>
                  </a:lnTo>
                  <a:lnTo>
                    <a:pt x="852771" y="752024"/>
                  </a:lnTo>
                  <a:lnTo>
                    <a:pt x="893720" y="725415"/>
                  </a:lnTo>
                  <a:lnTo>
                    <a:pt x="933528" y="697375"/>
                  </a:lnTo>
                  <a:lnTo>
                    <a:pt x="972158" y="667942"/>
                  </a:lnTo>
                  <a:lnTo>
                    <a:pt x="1009574" y="637153"/>
                  </a:lnTo>
                  <a:lnTo>
                    <a:pt x="1045737" y="605043"/>
                  </a:lnTo>
                  <a:lnTo>
                    <a:pt x="1080611" y="571652"/>
                  </a:lnTo>
                  <a:lnTo>
                    <a:pt x="1114158" y="537015"/>
                  </a:lnTo>
                  <a:lnTo>
                    <a:pt x="1146341" y="501170"/>
                  </a:lnTo>
                  <a:lnTo>
                    <a:pt x="1177123" y="464153"/>
                  </a:lnTo>
                  <a:lnTo>
                    <a:pt x="1206466" y="426003"/>
                  </a:lnTo>
                  <a:lnTo>
                    <a:pt x="1234333" y="386755"/>
                  </a:lnTo>
                  <a:lnTo>
                    <a:pt x="1260688" y="346447"/>
                  </a:lnTo>
                  <a:lnTo>
                    <a:pt x="1285491" y="305116"/>
                  </a:lnTo>
                  <a:lnTo>
                    <a:pt x="1308707" y="262799"/>
                  </a:lnTo>
                  <a:lnTo>
                    <a:pt x="1330298" y="219532"/>
                  </a:lnTo>
                  <a:lnTo>
                    <a:pt x="1350227" y="175354"/>
                  </a:lnTo>
                  <a:lnTo>
                    <a:pt x="1368456" y="130301"/>
                  </a:lnTo>
                  <a:lnTo>
                    <a:pt x="1384948" y="84410"/>
                  </a:lnTo>
                  <a:lnTo>
                    <a:pt x="1399666" y="37718"/>
                  </a:lnTo>
                  <a:lnTo>
                    <a:pt x="1263395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4812284" y="3744595"/>
              <a:ext cx="1400175" cy="982344"/>
            </a:xfrm>
            <a:custGeom>
              <a:avLst/>
              <a:gdLst/>
              <a:ahLst/>
              <a:cxnLst/>
              <a:rect l="l" t="t" r="r" b="b"/>
              <a:pathLst>
                <a:path w="1400175" h="982345">
                  <a:moveTo>
                    <a:pt x="1399666" y="37718"/>
                  </a:moveTo>
                  <a:lnTo>
                    <a:pt x="1384948" y="84410"/>
                  </a:lnTo>
                  <a:lnTo>
                    <a:pt x="1368456" y="130301"/>
                  </a:lnTo>
                  <a:lnTo>
                    <a:pt x="1350227" y="175354"/>
                  </a:lnTo>
                  <a:lnTo>
                    <a:pt x="1330298" y="219532"/>
                  </a:lnTo>
                  <a:lnTo>
                    <a:pt x="1308707" y="262799"/>
                  </a:lnTo>
                  <a:lnTo>
                    <a:pt x="1285491" y="305116"/>
                  </a:lnTo>
                  <a:lnTo>
                    <a:pt x="1260688" y="346447"/>
                  </a:lnTo>
                  <a:lnTo>
                    <a:pt x="1234333" y="386755"/>
                  </a:lnTo>
                  <a:lnTo>
                    <a:pt x="1206466" y="426003"/>
                  </a:lnTo>
                  <a:lnTo>
                    <a:pt x="1177123" y="464153"/>
                  </a:lnTo>
                  <a:lnTo>
                    <a:pt x="1146341" y="501170"/>
                  </a:lnTo>
                  <a:lnTo>
                    <a:pt x="1114158" y="537015"/>
                  </a:lnTo>
                  <a:lnTo>
                    <a:pt x="1080611" y="571652"/>
                  </a:lnTo>
                  <a:lnTo>
                    <a:pt x="1045737" y="605043"/>
                  </a:lnTo>
                  <a:lnTo>
                    <a:pt x="1009574" y="637153"/>
                  </a:lnTo>
                  <a:lnTo>
                    <a:pt x="972158" y="667942"/>
                  </a:lnTo>
                  <a:lnTo>
                    <a:pt x="933528" y="697375"/>
                  </a:lnTo>
                  <a:lnTo>
                    <a:pt x="893720" y="725415"/>
                  </a:lnTo>
                  <a:lnTo>
                    <a:pt x="852771" y="752024"/>
                  </a:lnTo>
                  <a:lnTo>
                    <a:pt x="810720" y="777166"/>
                  </a:lnTo>
                  <a:lnTo>
                    <a:pt x="767603" y="800803"/>
                  </a:lnTo>
                  <a:lnTo>
                    <a:pt x="723457" y="822898"/>
                  </a:lnTo>
                  <a:lnTo>
                    <a:pt x="678321" y="843414"/>
                  </a:lnTo>
                  <a:lnTo>
                    <a:pt x="632230" y="862315"/>
                  </a:lnTo>
                  <a:lnTo>
                    <a:pt x="585223" y="879563"/>
                  </a:lnTo>
                  <a:lnTo>
                    <a:pt x="537337" y="895121"/>
                  </a:lnTo>
                  <a:lnTo>
                    <a:pt x="527176" y="981925"/>
                  </a:lnTo>
                  <a:lnTo>
                    <a:pt x="0" y="874610"/>
                  </a:lnTo>
                  <a:lnTo>
                    <a:pt x="565530" y="654202"/>
                  </a:lnTo>
                  <a:lnTo>
                    <a:pt x="555498" y="740054"/>
                  </a:lnTo>
                  <a:lnTo>
                    <a:pt x="601982" y="722103"/>
                  </a:lnTo>
                  <a:lnTo>
                    <a:pt x="647401" y="702346"/>
                  </a:lnTo>
                  <a:lnTo>
                    <a:pt x="691710" y="680830"/>
                  </a:lnTo>
                  <a:lnTo>
                    <a:pt x="734866" y="657601"/>
                  </a:lnTo>
                  <a:lnTo>
                    <a:pt x="776822" y="632707"/>
                  </a:lnTo>
                  <a:lnTo>
                    <a:pt x="817536" y="606194"/>
                  </a:lnTo>
                  <a:lnTo>
                    <a:pt x="856961" y="578109"/>
                  </a:lnTo>
                  <a:lnTo>
                    <a:pt x="895053" y="548499"/>
                  </a:lnTo>
                  <a:lnTo>
                    <a:pt x="931768" y="517410"/>
                  </a:lnTo>
                  <a:lnTo>
                    <a:pt x="967061" y="484890"/>
                  </a:lnTo>
                  <a:lnTo>
                    <a:pt x="1000886" y="450984"/>
                  </a:lnTo>
                  <a:lnTo>
                    <a:pt x="1033201" y="415741"/>
                  </a:lnTo>
                  <a:lnTo>
                    <a:pt x="1063960" y="379206"/>
                  </a:lnTo>
                  <a:lnTo>
                    <a:pt x="1093117" y="341427"/>
                  </a:lnTo>
                  <a:lnTo>
                    <a:pt x="1120630" y="302449"/>
                  </a:lnTo>
                  <a:lnTo>
                    <a:pt x="1146452" y="262321"/>
                  </a:lnTo>
                  <a:lnTo>
                    <a:pt x="1170540" y="221088"/>
                  </a:lnTo>
                  <a:lnTo>
                    <a:pt x="1192848" y="178798"/>
                  </a:lnTo>
                  <a:lnTo>
                    <a:pt x="1213333" y="135498"/>
                  </a:lnTo>
                  <a:lnTo>
                    <a:pt x="1231949" y="91233"/>
                  </a:lnTo>
                  <a:lnTo>
                    <a:pt x="1248651" y="46052"/>
                  </a:lnTo>
                  <a:lnTo>
                    <a:pt x="1263395" y="0"/>
                  </a:lnTo>
                  <a:lnTo>
                    <a:pt x="1399666" y="37718"/>
                  </a:lnTo>
                  <a:close/>
                </a:path>
              </a:pathLst>
            </a:custGeom>
            <a:ln w="12700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 descr=""/>
          <p:cNvSpPr txBox="1"/>
          <p:nvPr/>
        </p:nvSpPr>
        <p:spPr>
          <a:xfrm>
            <a:off x="343306" y="2951226"/>
            <a:ext cx="86626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solidFill>
                  <a:srgbClr val="A6A6A6"/>
                </a:solidFill>
                <a:latin typeface="Verdana"/>
                <a:cs typeface="Verdana"/>
              </a:rPr>
              <a:t>………………………………………………………………………………………………………................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4445770" y="1317752"/>
            <a:ext cx="303530" cy="3823335"/>
          </a:xfrm>
          <a:prstGeom prst="rect">
            <a:avLst/>
          </a:prstGeom>
        </p:spPr>
        <p:txBody>
          <a:bodyPr wrap="square" lIns="0" tIns="13970" rIns="0" bIns="0" rtlCol="0" vert="vert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800" spc="-10">
                <a:solidFill>
                  <a:srgbClr val="A6A6A6"/>
                </a:solidFill>
                <a:latin typeface="Verdana"/>
                <a:cs typeface="Verdana"/>
              </a:rPr>
              <a:t>……….……………………....................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110744" y="1011289"/>
            <a:ext cx="3338829" cy="1729105"/>
          </a:xfrm>
          <a:prstGeom prst="rect">
            <a:avLst/>
          </a:prstGeom>
        </p:spPr>
        <p:txBody>
          <a:bodyPr wrap="square" lIns="0" tIns="125730" rIns="0" bIns="0" rtlCol="0" vert="horz">
            <a:spAutoFit/>
          </a:bodyPr>
          <a:lstStyle/>
          <a:p>
            <a:pPr marL="80645">
              <a:lnSpc>
                <a:spcPct val="100000"/>
              </a:lnSpc>
              <a:spcBef>
                <a:spcPts val="990"/>
              </a:spcBef>
            </a:pP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I</a:t>
            </a:r>
            <a:r>
              <a:rPr dirty="0" sz="1400" spc="-1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ЭТАП</a:t>
            </a:r>
            <a:r>
              <a:rPr dirty="0" sz="14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–</a:t>
            </a: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 ПЛАНИРОВАНИЕ</a:t>
            </a:r>
            <a:endParaRPr sz="1400">
              <a:latin typeface="Verdana"/>
              <a:cs typeface="Verdana"/>
            </a:endParaRPr>
          </a:p>
          <a:p>
            <a:pPr marL="226695" indent="-213995">
              <a:lnSpc>
                <a:spcPct val="100000"/>
              </a:lnSpc>
              <a:spcBef>
                <a:spcPts val="760"/>
              </a:spcBef>
              <a:buFont typeface="Wingdings"/>
              <a:buChar char=""/>
              <a:tabLst>
                <a:tab pos="226695" algn="l"/>
              </a:tabLst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Анализ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ситуации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выбор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приоритетов</a:t>
            </a:r>
            <a:endParaRPr sz="1200">
              <a:latin typeface="Verdana"/>
              <a:cs typeface="Verdana"/>
            </a:endParaRPr>
          </a:p>
          <a:p>
            <a:pPr marL="226695" indent="-213995">
              <a:lnSpc>
                <a:spcPct val="100000"/>
              </a:lnSpc>
              <a:buFont typeface="Wingdings"/>
              <a:buChar char=""/>
              <a:tabLst>
                <a:tab pos="226695" algn="l"/>
              </a:tabLst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Разработка</a:t>
            </a:r>
            <a:r>
              <a:rPr dirty="0" sz="1200" spc="-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мероприятия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план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их</a:t>
            </a:r>
            <a:endParaRPr sz="1200">
              <a:latin typeface="Verdana"/>
              <a:cs typeface="Verdana"/>
            </a:endParaRPr>
          </a:p>
          <a:p>
            <a:pPr marL="227329">
              <a:lnSpc>
                <a:spcPct val="100000"/>
              </a:lnSpc>
            </a:pP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реализации</a:t>
            </a:r>
            <a:endParaRPr sz="1200">
              <a:latin typeface="Verdana"/>
              <a:cs typeface="Verdana"/>
            </a:endParaRPr>
          </a:p>
          <a:p>
            <a:pPr marL="226695" indent="-213995">
              <a:lnSpc>
                <a:spcPct val="100000"/>
              </a:lnSpc>
              <a:buFont typeface="Wingdings"/>
              <a:buChar char=""/>
              <a:tabLst>
                <a:tab pos="226695" algn="l"/>
              </a:tabLst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Определение</a:t>
            </a:r>
            <a:r>
              <a:rPr dirty="0" sz="1200" spc="-8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ресурсов</a:t>
            </a:r>
            <a:endParaRPr sz="1200">
              <a:latin typeface="Verdana"/>
              <a:cs typeface="Verdana"/>
            </a:endParaRPr>
          </a:p>
          <a:p>
            <a:pPr marL="226060" marR="119380" indent="-213995">
              <a:lnSpc>
                <a:spcPct val="100000"/>
              </a:lnSpc>
              <a:buFont typeface="Wingdings"/>
              <a:buChar char=""/>
              <a:tabLst>
                <a:tab pos="227329" algn="l"/>
              </a:tabLst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Разработка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индикаторов</a:t>
            </a:r>
            <a:r>
              <a:rPr dirty="0" sz="1200" spc="-8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оценки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	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процесса,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результатов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2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критерии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их 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	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оценки,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определение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механизма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747386" y="1018756"/>
            <a:ext cx="4166235" cy="1196975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II</a:t>
            </a:r>
            <a:r>
              <a:rPr dirty="0" sz="1400" spc="-2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ЭТАП</a:t>
            </a:r>
            <a:r>
              <a:rPr dirty="0" sz="140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–</a:t>
            </a:r>
            <a:r>
              <a:rPr dirty="0" sz="1400" spc="-1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РЕАЛИЗАЦИЯ</a:t>
            </a:r>
            <a:r>
              <a:rPr dirty="0" sz="1400" spc="-2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МЕРОПРИЯТИЙ</a:t>
            </a:r>
            <a:endParaRPr sz="1400">
              <a:latin typeface="Verdana"/>
              <a:cs typeface="Verdana"/>
            </a:endParaRPr>
          </a:p>
          <a:p>
            <a:pPr algn="r" marL="1272540" marR="5715" indent="-709295">
              <a:lnSpc>
                <a:spcPct val="100000"/>
              </a:lnSpc>
              <a:spcBef>
                <a:spcPts val="819"/>
              </a:spcBef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Проведение</a:t>
            </a:r>
            <a:r>
              <a:rPr dirty="0" sz="1200" spc="-10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анкетирования</a:t>
            </a:r>
            <a:r>
              <a:rPr dirty="0" sz="12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работодателей</a:t>
            </a:r>
            <a:r>
              <a:rPr dirty="0" sz="12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и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работников</a:t>
            </a:r>
            <a:r>
              <a:rPr dirty="0" sz="12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для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анализа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здоровья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endParaRPr sz="120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выявления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факторов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риска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неинфекционных</a:t>
            </a:r>
            <a:endParaRPr sz="120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заболеваний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3" name="object 23" descr=""/>
          <p:cNvSpPr txBox="1"/>
          <p:nvPr/>
        </p:nvSpPr>
        <p:spPr>
          <a:xfrm>
            <a:off x="172923" y="3730853"/>
            <a:ext cx="3166110" cy="1306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Выбор</a:t>
            </a:r>
            <a:r>
              <a:rPr dirty="0" sz="12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модуля</a:t>
            </a:r>
            <a:r>
              <a:rPr dirty="0" sz="12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корпоративной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программы</a:t>
            </a:r>
            <a:r>
              <a:rPr dirty="0" sz="12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из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списка: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профилактика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табакокурения,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снижение</a:t>
            </a:r>
            <a:r>
              <a:rPr dirty="0" sz="1200" spc="-7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потребления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алкоголя,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здоровое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питание,</a:t>
            </a:r>
            <a:endParaRPr sz="1200">
              <a:latin typeface="Verdana"/>
              <a:cs typeface="Verdana"/>
            </a:endParaRPr>
          </a:p>
          <a:p>
            <a:pPr marL="12700" marR="127000">
              <a:lnSpc>
                <a:spcPct val="100000"/>
              </a:lnSpc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Повышение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физической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активности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и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поддержание</a:t>
            </a:r>
            <a:r>
              <a:rPr dirty="0" sz="1200" spc="-8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психологического</a:t>
            </a:r>
            <a:endParaRPr sz="12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здоровья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6344539" y="3632072"/>
            <a:ext cx="256222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350520" marR="5080" indent="-338455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Составление</a:t>
            </a:r>
            <a:r>
              <a:rPr dirty="0" sz="1200" spc="-6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профиля</a:t>
            </a:r>
            <a:r>
              <a:rPr dirty="0" sz="1200" spc="-4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здоровья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коллектива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как</a:t>
            </a:r>
            <a:r>
              <a:rPr dirty="0" sz="1200" spc="-2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основы</a:t>
            </a:r>
            <a:r>
              <a:rPr dirty="0" sz="12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25">
                <a:solidFill>
                  <a:srgbClr val="1F3A73"/>
                </a:solidFill>
                <a:latin typeface="Verdana"/>
                <a:cs typeface="Verdana"/>
              </a:rPr>
              <a:t>для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оценки</a:t>
            </a:r>
            <a:r>
              <a:rPr dirty="0" sz="1200" spc="-4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эффективности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мероприятий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200" spc="-3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выбора</a:t>
            </a:r>
            <a:endParaRPr sz="120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направлений</a:t>
            </a:r>
            <a:r>
              <a:rPr dirty="0" sz="1200" spc="-7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1F3A73"/>
                </a:solidFill>
                <a:latin typeface="Verdana"/>
                <a:cs typeface="Verdana"/>
              </a:rPr>
              <a:t>программы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85724" y="3223006"/>
            <a:ext cx="3617595" cy="453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IV</a:t>
            </a:r>
            <a:r>
              <a:rPr dirty="0" sz="1400" spc="-1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ЭТАП</a:t>
            </a:r>
            <a:r>
              <a:rPr dirty="0" sz="140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b="1">
                <a:solidFill>
                  <a:srgbClr val="1F3A73"/>
                </a:solidFill>
                <a:latin typeface="Verdana"/>
                <a:cs typeface="Verdana"/>
              </a:rPr>
              <a:t>–</a:t>
            </a:r>
            <a:r>
              <a:rPr dirty="0" sz="1400" spc="-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УСОВЕРШЕНСТВОВАНИЕ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400" spc="-10" b="1">
                <a:solidFill>
                  <a:srgbClr val="1F3A73"/>
                </a:solidFill>
                <a:latin typeface="Verdana"/>
                <a:cs typeface="Verdana"/>
              </a:rPr>
              <a:t>МЕРОПРИЯТИЙ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3422650" y="2569591"/>
            <a:ext cx="100393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BEBEBE"/>
                </a:solidFill>
                <a:latin typeface="Calibri"/>
                <a:cs typeface="Calibri"/>
              </a:rPr>
              <a:t>Планирование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300227" y="2714320"/>
            <a:ext cx="354393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мониторинга</a:t>
            </a:r>
            <a:r>
              <a:rPr dirty="0" sz="1200" spc="-55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и</a:t>
            </a:r>
            <a:r>
              <a:rPr dirty="0" sz="1200" spc="-3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периодичность</a:t>
            </a:r>
            <a:r>
              <a:rPr dirty="0" sz="1200" spc="-5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200">
                <a:solidFill>
                  <a:srgbClr val="1F3A73"/>
                </a:solidFill>
                <a:latin typeface="Verdana"/>
                <a:cs typeface="Verdana"/>
              </a:rPr>
              <a:t>оценки</a:t>
            </a:r>
            <a:r>
              <a:rPr dirty="0" sz="1200" spc="90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baseline="-13888" sz="1800" spc="-15" b="1">
                <a:solidFill>
                  <a:srgbClr val="BEBEBE"/>
                </a:solidFill>
                <a:latin typeface="Calibri"/>
                <a:cs typeface="Calibri"/>
              </a:rPr>
              <a:t>(Plan)</a:t>
            </a:r>
            <a:endParaRPr baseline="-13888" sz="1800">
              <a:latin typeface="Calibri"/>
              <a:cs typeface="Calibri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4857115" y="2603449"/>
            <a:ext cx="868044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BEBEBE"/>
                </a:solidFill>
                <a:latin typeface="Calibri"/>
                <a:cs typeface="Calibri"/>
              </a:rPr>
              <a:t>Выполнение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9" name="object 29" descr=""/>
          <p:cNvSpPr txBox="1"/>
          <p:nvPr/>
        </p:nvSpPr>
        <p:spPr>
          <a:xfrm>
            <a:off x="4857115" y="2786888"/>
            <a:ext cx="29845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20" b="1">
                <a:solidFill>
                  <a:srgbClr val="BEBEBE"/>
                </a:solidFill>
                <a:latin typeface="Calibri"/>
                <a:cs typeface="Calibri"/>
              </a:rPr>
              <a:t>(Do)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0" name="object 30" descr=""/>
          <p:cNvSpPr txBox="1"/>
          <p:nvPr/>
        </p:nvSpPr>
        <p:spPr>
          <a:xfrm>
            <a:off x="4798314" y="3718356"/>
            <a:ext cx="6692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BEBEBE"/>
                </a:solidFill>
                <a:latin typeface="Calibri"/>
                <a:cs typeface="Calibri"/>
              </a:rPr>
              <a:t>Проверка (Check)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3646170" y="3726586"/>
            <a:ext cx="64897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 b="1">
                <a:solidFill>
                  <a:srgbClr val="BEBEBE"/>
                </a:solidFill>
                <a:latin typeface="Calibri"/>
                <a:cs typeface="Calibri"/>
              </a:rPr>
              <a:t>Действие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200" spc="-10">
                <a:solidFill>
                  <a:srgbClr val="BEBEBE"/>
                </a:solidFill>
                <a:latin typeface="Calibri"/>
                <a:cs typeface="Calibri"/>
              </a:rPr>
              <a:t>(Act)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8898763" y="4893360"/>
            <a:ext cx="984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A6A6A6"/>
                </a:solidFill>
                <a:latin typeface="Verdana"/>
                <a:cs typeface="Verdana"/>
              </a:rPr>
              <a:t>8</a:t>
            </a:r>
            <a:endParaRPr sz="9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92100" y="4611420"/>
            <a:ext cx="288925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15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2"/>
              </a:rPr>
              <a:t>https://atriya.gnicpm.ru/calc/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33578" y="2580513"/>
            <a:ext cx="2513330" cy="6438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12065" marR="5080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Онлайн</a:t>
            </a:r>
            <a:r>
              <a:rPr dirty="0" sz="1350" spc="-4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калькулятор</a:t>
            </a:r>
            <a:r>
              <a:rPr dirty="0" sz="1350" spc="-7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spc="-25" b="1">
                <a:solidFill>
                  <a:srgbClr val="1F3A73"/>
                </a:solidFill>
                <a:latin typeface="Verdana"/>
                <a:cs typeface="Verdana"/>
              </a:rPr>
              <a:t>для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расчета</a:t>
            </a:r>
            <a:r>
              <a:rPr dirty="0" sz="1350" spc="-4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spc="-10" b="1">
                <a:solidFill>
                  <a:srgbClr val="1F3A73"/>
                </a:solidFill>
                <a:latin typeface="Verdana"/>
                <a:cs typeface="Verdana"/>
              </a:rPr>
              <a:t>экономических показателей</a:t>
            </a:r>
            <a:endParaRPr sz="1350">
              <a:latin typeface="Verdana"/>
              <a:cs typeface="Verdana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63467" y="3252215"/>
            <a:ext cx="2382012" cy="1283208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3051429" y="2592070"/>
            <a:ext cx="3202305" cy="8496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239395" marR="233045">
              <a:lnSpc>
                <a:spcPct val="100000"/>
              </a:lnSpc>
              <a:spcBef>
                <a:spcPts val="105"/>
              </a:spcBef>
            </a:pP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Платформа</a:t>
            </a:r>
            <a:r>
              <a:rPr dirty="0" sz="1350" spc="-7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для</a:t>
            </a:r>
            <a:r>
              <a:rPr dirty="0" sz="1350" spc="-3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spc="-10" b="1">
                <a:solidFill>
                  <a:srgbClr val="1F3A73"/>
                </a:solidFill>
                <a:latin typeface="Verdana"/>
                <a:cs typeface="Verdana"/>
              </a:rPr>
              <a:t>выявления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факторов</a:t>
            </a:r>
            <a:r>
              <a:rPr dirty="0" sz="1350" spc="-6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риска</a:t>
            </a:r>
            <a:r>
              <a:rPr dirty="0" sz="1350" spc="-5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spc="-10" b="1">
                <a:solidFill>
                  <a:srgbClr val="1F3A73"/>
                </a:solidFill>
                <a:latin typeface="Verdana"/>
                <a:cs typeface="Verdana"/>
              </a:rPr>
              <a:t>развития</a:t>
            </a:r>
            <a:endParaRPr sz="1350">
              <a:latin typeface="Verdana"/>
              <a:cs typeface="Verdana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хронических</a:t>
            </a:r>
            <a:r>
              <a:rPr dirty="0" sz="1350" spc="-5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b="1">
                <a:solidFill>
                  <a:srgbClr val="1F3A73"/>
                </a:solidFill>
                <a:latin typeface="Verdana"/>
                <a:cs typeface="Verdana"/>
              </a:rPr>
              <a:t>не</a:t>
            </a:r>
            <a:r>
              <a:rPr dirty="0" sz="1350" spc="-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350" spc="-10" b="1">
                <a:solidFill>
                  <a:srgbClr val="1F3A73"/>
                </a:solidFill>
                <a:latin typeface="Verdana"/>
                <a:cs typeface="Verdana"/>
              </a:rPr>
              <a:t>инфекционных заболеваний</a:t>
            </a:r>
            <a:endParaRPr sz="1350">
              <a:latin typeface="Verdana"/>
              <a:cs typeface="Verdana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3442208" y="4578807"/>
            <a:ext cx="24384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15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4"/>
              </a:rPr>
              <a:t>https://atriya.gnicpm.ru/</a:t>
            </a:r>
            <a:endParaRPr sz="1500">
              <a:latin typeface="Verdana"/>
              <a:cs typeface="Verdana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52032" y="3273552"/>
            <a:ext cx="2382012" cy="1281684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6842886" y="2592070"/>
            <a:ext cx="1252220" cy="482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500" spc="-10" b="1">
                <a:solidFill>
                  <a:srgbClr val="1F3A73"/>
                </a:solidFill>
                <a:latin typeface="Verdana"/>
                <a:cs typeface="Verdana"/>
              </a:rPr>
              <a:t>Полезные материалы</a:t>
            </a:r>
            <a:endParaRPr sz="1500">
              <a:latin typeface="Verdana"/>
              <a:cs typeface="Verdana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6098540" y="4622393"/>
            <a:ext cx="299529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sng" sz="1300" spc="-1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Verdana"/>
                <a:cs typeface="Verdana"/>
                <a:hlinkClick r:id="rId6"/>
              </a:rPr>
              <a:t>https://atriya.gnicpm.ru/#Materials</a:t>
            </a:r>
            <a:endParaRPr sz="1300">
              <a:latin typeface="Verdana"/>
              <a:cs typeface="Verdana"/>
            </a:endParaRPr>
          </a:p>
          <a:p>
            <a:pPr algn="r" marR="147320">
              <a:lnSpc>
                <a:spcPct val="100000"/>
              </a:lnSpc>
            </a:pPr>
            <a:r>
              <a:rPr dirty="0" sz="900" spc="-50">
                <a:solidFill>
                  <a:srgbClr val="AEABAB"/>
                </a:solidFill>
                <a:latin typeface="Verdana"/>
                <a:cs typeface="Verdana"/>
              </a:rPr>
              <a:t>9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204061" y="333502"/>
            <a:ext cx="7130415" cy="195198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«Атрия»</a:t>
            </a:r>
            <a:r>
              <a:rPr dirty="0" sz="1800" spc="-8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как</a:t>
            </a:r>
            <a:r>
              <a:rPr dirty="0" sz="1800" spc="-8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инструмент</a:t>
            </a:r>
            <a:r>
              <a:rPr dirty="0" sz="1800" spc="-8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фокуса</a:t>
            </a:r>
            <a:r>
              <a:rPr dirty="0" sz="1800" spc="-8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мероприятий</a:t>
            </a:r>
            <a:endParaRPr sz="1800">
              <a:latin typeface="Verdana"/>
              <a:cs typeface="Verdana"/>
            </a:endParaRPr>
          </a:p>
          <a:p>
            <a:pPr marL="791845" marR="988694" indent="-114300">
              <a:lnSpc>
                <a:spcPct val="100000"/>
              </a:lnSpc>
              <a:spcBef>
                <a:spcPts val="1900"/>
              </a:spcBef>
            </a:pP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На</a:t>
            </a:r>
            <a:r>
              <a:rPr dirty="0" sz="1800" spc="-9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сегодняшний</a:t>
            </a:r>
            <a:r>
              <a:rPr dirty="0" sz="1800" spc="-7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день</a:t>
            </a:r>
            <a:r>
              <a:rPr dirty="0" sz="1800" spc="-9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приняли</a:t>
            </a:r>
            <a:r>
              <a:rPr dirty="0" sz="1800" spc="-7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участие</a:t>
            </a:r>
            <a:r>
              <a:rPr dirty="0" sz="1800" spc="-85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spc="-50" b="1">
                <a:solidFill>
                  <a:srgbClr val="1F3A73"/>
                </a:solidFill>
                <a:latin typeface="Verdana"/>
                <a:cs typeface="Verdana"/>
              </a:rPr>
              <a:t>в </a:t>
            </a: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анкетировании</a:t>
            </a:r>
            <a:r>
              <a:rPr dirty="0" sz="1800" spc="-6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на</a:t>
            </a:r>
            <a:r>
              <a:rPr dirty="0" sz="1800" spc="-7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платформе</a:t>
            </a:r>
            <a:r>
              <a:rPr dirty="0" sz="1800" spc="-6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«Атрия»</a:t>
            </a:r>
            <a:endParaRPr sz="1800">
              <a:latin typeface="Verdana"/>
              <a:cs typeface="Verdana"/>
            </a:endParaRPr>
          </a:p>
          <a:p>
            <a:pPr algn="ctr" marL="169545">
              <a:lnSpc>
                <a:spcPct val="100000"/>
              </a:lnSpc>
              <a:spcBef>
                <a:spcPts val="505"/>
              </a:spcBef>
            </a:pPr>
            <a:r>
              <a:rPr dirty="0" sz="3000" b="1">
                <a:solidFill>
                  <a:srgbClr val="1F3A73"/>
                </a:solidFill>
                <a:latin typeface="Verdana"/>
                <a:cs typeface="Verdana"/>
              </a:rPr>
              <a:t>23</a:t>
            </a:r>
            <a:r>
              <a:rPr dirty="0" sz="3000" spc="-4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3000" spc="-25" b="1">
                <a:solidFill>
                  <a:srgbClr val="1F3A73"/>
                </a:solidFill>
                <a:latin typeface="Verdana"/>
                <a:cs typeface="Verdana"/>
              </a:rPr>
              <a:t>670</a:t>
            </a:r>
            <a:endParaRPr sz="3000">
              <a:latin typeface="Verdana"/>
              <a:cs typeface="Verdana"/>
            </a:endParaRPr>
          </a:p>
          <a:p>
            <a:pPr algn="r" marR="32384">
              <a:lnSpc>
                <a:spcPct val="100000"/>
              </a:lnSpc>
              <a:spcBef>
                <a:spcPts val="520"/>
              </a:spcBef>
            </a:pP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сотрудников</a:t>
            </a:r>
            <a:r>
              <a:rPr dirty="0" sz="1800" spc="-114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организаций</a:t>
            </a:r>
            <a:r>
              <a:rPr dirty="0" sz="1800" spc="-100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3A73"/>
                </a:solidFill>
                <a:latin typeface="Verdana"/>
                <a:cs typeface="Verdana"/>
              </a:rPr>
              <a:t>Республики</a:t>
            </a:r>
            <a:r>
              <a:rPr dirty="0" sz="1800" spc="-114" b="1">
                <a:solidFill>
                  <a:srgbClr val="1F3A73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3A73"/>
                </a:solidFill>
                <a:latin typeface="Verdana"/>
                <a:cs typeface="Verdana"/>
              </a:rPr>
              <a:t>Башкортостан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Пестрецов Андрей Анатольевич</dc:creator>
  <dc:title>Презентация PowerPoint</dc:title>
  <dcterms:created xsi:type="dcterms:W3CDTF">2025-10-27T06:55:03Z</dcterms:created>
  <dcterms:modified xsi:type="dcterms:W3CDTF">2025-10-27T06:55:03Z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2025-10-27T00:00:00Z</vt:filetime>
  </property>
  <property fmtid="{D5CDD505-2E9C-101B-9397-08002B2CF9AE}" pid="5" name="Producer">
    <vt:lpwstr>Microsoft® PowerPoint® 2013</vt:lpwstr>
  </property>
</Properties>
</file>